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52"/>
  </p:notesMasterIdLst>
  <p:sldIdLst>
    <p:sldId id="256" r:id="rId2"/>
    <p:sldId id="535" r:id="rId3"/>
    <p:sldId id="536" r:id="rId4"/>
    <p:sldId id="537" r:id="rId5"/>
    <p:sldId id="538" r:id="rId6"/>
    <p:sldId id="539" r:id="rId7"/>
    <p:sldId id="540" r:id="rId8"/>
    <p:sldId id="541" r:id="rId9"/>
    <p:sldId id="542" r:id="rId10"/>
    <p:sldId id="543" r:id="rId11"/>
    <p:sldId id="544" r:id="rId12"/>
    <p:sldId id="545" r:id="rId13"/>
    <p:sldId id="546" r:id="rId14"/>
    <p:sldId id="547" r:id="rId15"/>
    <p:sldId id="548" r:id="rId16"/>
    <p:sldId id="549" r:id="rId17"/>
    <p:sldId id="550" r:id="rId18"/>
    <p:sldId id="551" r:id="rId19"/>
    <p:sldId id="552" r:id="rId20"/>
    <p:sldId id="553" r:id="rId21"/>
    <p:sldId id="554" r:id="rId22"/>
    <p:sldId id="555" r:id="rId23"/>
    <p:sldId id="556" r:id="rId24"/>
    <p:sldId id="557"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570" r:id="rId38"/>
    <p:sldId id="571" r:id="rId39"/>
    <p:sldId id="572" r:id="rId40"/>
    <p:sldId id="573" r:id="rId41"/>
    <p:sldId id="574" r:id="rId42"/>
    <p:sldId id="575" r:id="rId43"/>
    <p:sldId id="576" r:id="rId44"/>
    <p:sldId id="577" r:id="rId45"/>
    <p:sldId id="578" r:id="rId46"/>
    <p:sldId id="579" r:id="rId47"/>
    <p:sldId id="580" r:id="rId48"/>
    <p:sldId id="581" r:id="rId49"/>
    <p:sldId id="582" r:id="rId50"/>
    <p:sldId id="583" r:id="rId5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8" autoAdjust="0"/>
    <p:restoredTop sz="90603" autoAdjust="0"/>
  </p:normalViewPr>
  <p:slideViewPr>
    <p:cSldViewPr>
      <p:cViewPr>
        <p:scale>
          <a:sx n="60" d="100"/>
          <a:sy n="60" d="100"/>
        </p:scale>
        <p:origin x="-1194" y="-228"/>
      </p:cViewPr>
      <p:guideLst>
        <p:guide orient="horz" pos="1008"/>
        <p:guide pos="288"/>
        <p:guide pos="5424"/>
        <p:guide pos="30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2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mn-cs"/>
              </a:defRPr>
            </a:lvl1pPr>
          </a:lstStyle>
          <a:p>
            <a:pPr>
              <a:defRPr/>
            </a:pPr>
            <a:fld id="{55E7B7C3-1AA1-4051-9F57-4061A42424A6}" type="datetimeFigureOut">
              <a:rPr lang="en-US"/>
              <a:pPr>
                <a:defRPr/>
              </a:pPr>
              <a:t>8/16/2011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mn-cs"/>
              </a:defRPr>
            </a:lvl1pPr>
          </a:lstStyle>
          <a:p>
            <a:pPr>
              <a:defRPr/>
            </a:pPr>
            <a:fld id="{CA67E0AA-BC9B-4C49-8615-2B612821B26B}" type="slidenum">
              <a:rPr lang="en-US"/>
              <a:pPr>
                <a:defRPr/>
              </a:pPr>
              <a:t>‹#›</a:t>
            </a:fld>
            <a:endParaRPr lang="en-US"/>
          </a:p>
        </p:txBody>
      </p:sp>
    </p:spTree>
    <p:extLst>
      <p:ext uri="{BB962C8B-B14F-4D97-AF65-F5344CB8AC3E}">
        <p14:creationId xmlns:p14="http://schemas.microsoft.com/office/powerpoint/2010/main" val="3288470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DF79BC-A29A-4233-94BE-DB8C16CA875F}" type="slidenum">
              <a:rPr lang="en-US" smtClean="0">
                <a:ea typeface="ＭＳ Ｐゴシック" charset="-128"/>
                <a:cs typeface="ＭＳ Ｐゴシック" charset="-128"/>
              </a:rPr>
              <a:pPr/>
              <a:t>1</a:t>
            </a:fld>
            <a:endParaRPr lang="en-US" smtClean="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10</a:t>
            </a:fld>
            <a:endParaRPr lang="en-US" smtClean="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11</a:t>
            </a:fld>
            <a:endParaRPr lang="en-US" smtClean="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 </a:t>
            </a:r>
            <a:r>
              <a:rPr lang="en-US" sz="1200" dirty="0" smtClean="0"/>
              <a:t>To open the Font dialog box, you can also right-click the selected text.</a:t>
            </a:r>
          </a:p>
          <a:p>
            <a:r>
              <a:rPr lang="en-US" sz="1200" b="1" dirty="0" smtClean="0"/>
              <a:t>Take Note: </a:t>
            </a:r>
            <a:r>
              <a:rPr lang="en-US" sz="1200" dirty="0" smtClean="0"/>
              <a:t>Courier is an example of a </a:t>
            </a:r>
            <a:r>
              <a:rPr lang="en-US" sz="1200" b="1" dirty="0" err="1" smtClean="0"/>
              <a:t>monospaced</a:t>
            </a:r>
            <a:r>
              <a:rPr lang="en-US" sz="1200" dirty="0" smtClean="0"/>
              <a:t> font, which means all its characters take up the same amount of horizontal space. Times New Roman is an example of </a:t>
            </a:r>
            <a:r>
              <a:rPr lang="en-US" sz="1200" b="1" dirty="0" smtClean="0"/>
              <a:t>proportional</a:t>
            </a:r>
            <a:r>
              <a:rPr lang="en-US" sz="1200" dirty="0" smtClean="0"/>
              <a:t> font, because the horizontal spacing varies. There are two types of proportional fonts, serif and sans serif. </a:t>
            </a:r>
            <a:r>
              <a:rPr lang="en-US" sz="1200" b="1" i="1" dirty="0" smtClean="0"/>
              <a:t>Serif</a:t>
            </a:r>
            <a:r>
              <a:rPr lang="en-US" sz="1200" dirty="0" smtClean="0"/>
              <a:t> fonts have small lines at the beginning and end of characters and are usually used with large amounts of text. A </a:t>
            </a:r>
            <a:r>
              <a:rPr lang="en-US" sz="1200" b="1" i="1" dirty="0" smtClean="0"/>
              <a:t>sans serif</a:t>
            </a:r>
            <a:r>
              <a:rPr lang="en-US" sz="1200" dirty="0" smtClean="0"/>
              <a:t> font is one that does not have the small line extensions on its characters. Times New Roman is an example of a serif font, whereas Arial and Calibri are sans serif fonts.</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12</a:t>
            </a:fld>
            <a:endParaRPr lang="en-US" smtClean="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13</a:t>
            </a:fld>
            <a:endParaRPr lang="en-US" smtClean="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14</a:t>
            </a:fld>
            <a:endParaRPr lang="en-US" smtClean="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15</a:t>
            </a:fld>
            <a:endParaRPr lang="en-US" smtClean="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 </a:t>
            </a:r>
            <a:r>
              <a:rPr lang="en-US" sz="1200" dirty="0" smtClean="0"/>
              <a:t>You also can select text and then press the keyboard shortcut </a:t>
            </a:r>
            <a:r>
              <a:rPr lang="en-US" sz="1200" dirty="0" err="1" smtClean="0"/>
              <a:t>Ctrl+B</a:t>
            </a:r>
            <a:r>
              <a:rPr lang="en-US" sz="1200" dirty="0" smtClean="0"/>
              <a:t> to apply bolding</a:t>
            </a:r>
            <a:r>
              <a:rPr lang="en-US" sz="1200" dirty="0" smtClean="0"/>
              <a:t>.</a:t>
            </a:r>
            <a:endParaRPr lang="en-US" sz="1200" dirty="0" smtClean="0"/>
          </a:p>
          <a:p>
            <a:r>
              <a:rPr lang="en-US" sz="1200" b="1" dirty="0" smtClean="0"/>
              <a:t>Another Way: </a:t>
            </a:r>
            <a:r>
              <a:rPr lang="en-US" sz="1200" dirty="0" smtClean="0"/>
              <a:t>You also can use the keyboard shortcut </a:t>
            </a:r>
            <a:r>
              <a:rPr lang="en-US" sz="1200" dirty="0" err="1" smtClean="0"/>
              <a:t>Ctrl+I</a:t>
            </a:r>
            <a:r>
              <a:rPr lang="en-US" sz="1200" dirty="0" smtClean="0"/>
              <a:t> to apply italics to selected text.</a:t>
            </a:r>
          </a:p>
          <a:p>
            <a:r>
              <a:rPr lang="en-US" sz="1200" b="1" dirty="0" smtClean="0"/>
              <a:t>Another Way: </a:t>
            </a:r>
            <a:r>
              <a:rPr lang="en-US" sz="1200" dirty="0" smtClean="0"/>
              <a:t>You can also use the keyboard shortcut </a:t>
            </a:r>
            <a:r>
              <a:rPr lang="en-US" sz="1200" dirty="0" err="1" smtClean="0"/>
              <a:t>Ctrl+U</a:t>
            </a:r>
            <a:r>
              <a:rPr lang="en-US" sz="1200" dirty="0" smtClean="0"/>
              <a:t> to apply underlining to selected text.</a:t>
            </a:r>
          </a:p>
          <a:p>
            <a:endParaRPr lang="en-US" sz="1200" dirty="0" smtClean="0"/>
          </a:p>
          <a:p>
            <a:endParaRPr lang="en-US" sz="1200" dirty="0" smtClean="0"/>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16</a:t>
            </a:fld>
            <a:endParaRPr lang="en-US" smtClean="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17</a:t>
            </a:fld>
            <a:endParaRPr lang="en-US" smtClean="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18</a:t>
            </a:fld>
            <a:endParaRPr lang="en-US" smtClean="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19</a:t>
            </a:fld>
            <a:endParaRPr lang="en-US"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a:t>
            </a:fld>
            <a:endParaRPr lang="en-US" smtClean="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20</a:t>
            </a:fld>
            <a:endParaRPr lang="en-US" smtClean="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GB" sz="1200" b="1" kern="1200" dirty="0" smtClean="0">
                <a:solidFill>
                  <a:schemeClr val="tx1"/>
                </a:solidFill>
                <a:effectLst/>
                <a:latin typeface="+mn-lt"/>
                <a:ea typeface="ＭＳ Ｐゴシック" charset="-128"/>
                <a:cs typeface="ＭＳ Ｐゴシック" charset="-128"/>
              </a:rPr>
              <a:t>Another Way: </a:t>
            </a:r>
            <a:r>
              <a:rPr lang="en-US" sz="1200" kern="1200" dirty="0" smtClean="0">
                <a:solidFill>
                  <a:schemeClr val="tx1"/>
                </a:solidFill>
                <a:effectLst/>
                <a:latin typeface="+mn-lt"/>
                <a:ea typeface="ＭＳ Ｐゴシック" charset="-128"/>
                <a:cs typeface="ＭＳ Ｐゴシック" charset="-128"/>
              </a:rPr>
              <a:t>Click the Font Color button on the Ribbon to launch a menu of colors.</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21</a:t>
            </a:fld>
            <a:endParaRPr lang="en-US" smtClean="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22</a:t>
            </a:fld>
            <a:endParaRPr lang="en-US" smtClean="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23</a:t>
            </a:fld>
            <a:endParaRPr lang="en-US" smtClean="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24</a:t>
            </a:fld>
            <a:endParaRPr lang="en-US" smtClean="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25</a:t>
            </a:fld>
            <a:endParaRPr lang="en-US" smtClean="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26</a:t>
            </a:fld>
            <a:endParaRPr lang="en-US" smtClean="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27</a:t>
            </a:fld>
            <a:endParaRPr lang="en-US" smtClean="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28</a:t>
            </a:fld>
            <a:endParaRPr lang="en-US" smtClean="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29</a:t>
            </a:fld>
            <a:endParaRPr lang="en-US" smtClean="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a:t>
            </a:fld>
            <a:endParaRPr lang="en-US" smtClean="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30</a:t>
            </a:fld>
            <a:endParaRPr lang="en-US" smtClean="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31</a:t>
            </a:fld>
            <a:endParaRPr lang="en-US" smtClean="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32</a:t>
            </a:fld>
            <a:endParaRPr lang="en-US" smtClean="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 </a:t>
            </a:r>
            <a:r>
              <a:rPr lang="en-US" sz="1200" dirty="0" smtClean="0"/>
              <a:t>The Format Painter button is also available on the Mini toolbar. In addition, to repeat the last Format Painter action, you can press the F4 shortcut key.</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33</a:t>
            </a:fld>
            <a:endParaRPr lang="en-US" smtClean="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34</a:t>
            </a:fld>
            <a:endParaRPr lang="en-US" smtClean="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35</a:t>
            </a:fld>
            <a:endParaRPr lang="en-US" smtClean="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36</a:t>
            </a:fld>
            <a:endParaRPr lang="en-US" smtClean="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37</a:t>
            </a:fld>
            <a:endParaRPr lang="en-US" smtClean="0">
              <a:ea typeface="ＭＳ Ｐゴシック" charset="-128"/>
              <a:cs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38</a:t>
            </a:fld>
            <a:endParaRPr lang="en-US" smtClean="0">
              <a:ea typeface="ＭＳ Ｐゴシック" charset="-128"/>
              <a:cs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39</a:t>
            </a:fld>
            <a:endParaRPr lang="en-US" smtClean="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a:t>
            </a:fld>
            <a:endParaRPr lang="en-US" smtClean="0">
              <a:ea typeface="ＭＳ Ｐゴシック" charset="-128"/>
              <a:cs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40</a:t>
            </a:fld>
            <a:endParaRPr lang="en-US" smtClean="0">
              <a:ea typeface="ＭＳ Ｐゴシック" charset="-128"/>
              <a:cs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41</a:t>
            </a:fld>
            <a:endParaRPr lang="en-US" smtClean="0">
              <a:ea typeface="ＭＳ Ｐゴシック" charset="-128"/>
              <a:cs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42</a:t>
            </a:fld>
            <a:endParaRPr lang="en-US" smtClean="0">
              <a:ea typeface="ＭＳ Ｐゴシック" charset="-128"/>
              <a:cs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43</a:t>
            </a:fld>
            <a:endParaRPr lang="en-US" smtClean="0">
              <a:ea typeface="ＭＳ Ｐゴシック" charset="-128"/>
              <a:cs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44</a:t>
            </a:fld>
            <a:endParaRPr lang="en-US" smtClean="0">
              <a:ea typeface="ＭＳ Ｐゴシック" charset="-128"/>
              <a:cs typeface="ＭＳ Ｐゴシック"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45</a:t>
            </a:fld>
            <a:endParaRPr lang="en-US" smtClean="0">
              <a:ea typeface="ＭＳ Ｐゴシック" charset="-128"/>
              <a:cs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46</a:t>
            </a:fld>
            <a:endParaRPr lang="en-US" smtClean="0">
              <a:ea typeface="ＭＳ Ｐゴシック" charset="-128"/>
              <a:cs typeface="ＭＳ Ｐゴシック"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47</a:t>
            </a:fld>
            <a:endParaRPr lang="en-US" smtClean="0">
              <a:ea typeface="ＭＳ Ｐゴシック" charset="-128"/>
              <a:cs typeface="ＭＳ Ｐゴシック"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48</a:t>
            </a:fld>
            <a:endParaRPr lang="en-US" smtClean="0">
              <a:ea typeface="ＭＳ Ｐゴシック" charset="-128"/>
              <a:cs typeface="ＭＳ Ｐゴシック"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 </a:t>
            </a:r>
            <a:r>
              <a:rPr lang="en-US" sz="1200" dirty="0" smtClean="0"/>
              <a:t>To remove formatting you can also click Clear Formatting on the Font group</a:t>
            </a:r>
            <a:r>
              <a:rPr lang="en-US" sz="1200" dirty="0" smtClean="0"/>
              <a:t>.</a:t>
            </a:r>
            <a:endParaRPr lang="en-US" sz="1200"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49</a:t>
            </a:fld>
            <a:endParaRPr lang="en-US" smtClean="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a:t>
            </a:fld>
            <a:endParaRPr lang="en-US" smtClean="0">
              <a:ea typeface="ＭＳ Ｐゴシック" charset="-128"/>
              <a:cs typeface="ＭＳ Ｐゴシック"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50</a:t>
            </a:fld>
            <a:endParaRPr lang="en-US" smtClean="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a:t>
            </a:fld>
            <a:endParaRPr lang="en-US" smtClean="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a:t>
            </a:fld>
            <a:endParaRPr lang="en-US" smtClean="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8</a:t>
            </a:fld>
            <a:endParaRPr lang="en-US" smtClean="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9</a:t>
            </a:fld>
            <a:endParaRPr lang="en-US"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60A7FE5-1540-4DEE-8F3D-FD5D1915A611}"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6E24F0-B97B-4F67-9910-249435EF80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AE0D6A-C4C7-429D-BFAD-02B61FBBD779}"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57D9CD3-34EE-43B7-8A32-DC089D8AD87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1D92F2-14CB-40CD-8FC9-C83C355EC19A}"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FA4201-4EFC-4F15-9238-607605412DB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85A2F9A2-2681-489D-8D88-15BFBF18BB91}"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7D00B8-6425-474D-8F5E-A3B2A80FF5C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E468463-6791-4936-B6C0-DCD80232F74D}"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8061AA-D9F5-449F-B8F3-5E4B814C31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3F68023-3EA0-4992-99A3-3D90EA77CBC6}"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2E038A-DDC2-41D0-A0EA-1B90D76B7B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93C7A2-DF74-45B7-9365-A23842EAF93A}"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3B8CB1-9864-4B0C-B9C4-014E41D943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F9C73B1-F3F0-4C33-B9F3-6C641CE001AC}" type="datetimeFigureOut">
              <a:rPr lang="en-US"/>
              <a:pPr>
                <a:defRPr/>
              </a:pPr>
              <a:t>8/16/2011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82F234F-8D55-41ED-A44D-EDCCEAF39F5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67F6692-C048-4EBA-8E61-F9A1E9269DD3}" type="datetimeFigureOut">
              <a:rPr lang="en-US"/>
              <a:pPr>
                <a:defRPr/>
              </a:pPr>
              <a:t>8/16/2011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C26971B-25C9-47E5-80F4-C3CBB60D24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C27A2-BE80-4A11-A665-77691B06294E}" type="datetimeFigureOut">
              <a:rPr lang="en-US"/>
              <a:pPr>
                <a:defRPr/>
              </a:pPr>
              <a:t>8/16/2011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2A8E0D-BDA3-4278-ACBA-F8D4E57BBA2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9FC5939-55D2-4346-AAD1-8B182337F7DF}"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B7867F-1341-415F-93E1-BC4104DA63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591D5C-BD2C-440D-B5DD-87E455141190}"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10D994-A814-4EAE-901C-9B1CA92FC8E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1030" name="Straight Connector 7"/>
          <p:cNvCxnSpPr>
            <a:cxnSpLocks noChangeShapeType="1"/>
          </p:cNvCxnSpPr>
          <p:nvPr/>
        </p:nvCxnSpPr>
        <p:spPr bwMode="auto">
          <a:xfrm>
            <a:off x="533400" y="1447800"/>
            <a:ext cx="8077200" cy="1588"/>
          </a:xfrm>
          <a:prstGeom prst="line">
            <a:avLst/>
          </a:prstGeom>
          <a:noFill/>
          <a:ln w="57150">
            <a:solidFill>
              <a:srgbClr val="000080"/>
            </a:solidFill>
            <a:round/>
            <a:headEnd/>
            <a:tailEnd/>
          </a:ln>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ea typeface="+mn-ea"/>
                <a:cs typeface="+mn-cs"/>
              </a:defRPr>
            </a:lvl1pPr>
          </a:lstStyle>
          <a:p>
            <a:pPr>
              <a:defRPr/>
            </a:pPr>
            <a:fld id="{D70529FF-6A4C-4583-8698-85B45217EEC7}" type="datetimeFigureOut">
              <a:rPr lang="en-US"/>
              <a:pPr>
                <a:defRPr/>
              </a:pPr>
              <a:t>8/16/2011</a:t>
            </a:fld>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82A9F5A3-6675-4BB0-882C-C79FCC76E21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2" r:id="rId1"/>
    <p:sldLayoutId id="2147484061" r:id="rId2"/>
    <p:sldLayoutId id="2147484060" r:id="rId3"/>
    <p:sldLayoutId id="2147484059" r:id="rId4"/>
    <p:sldLayoutId id="2147484058" r:id="rId5"/>
    <p:sldLayoutId id="2147484057" r:id="rId6"/>
    <p:sldLayoutId id="2147484056" r:id="rId7"/>
    <p:sldLayoutId id="2147484055" r:id="rId8"/>
    <p:sldLayoutId id="2147484054" r:id="rId9"/>
    <p:sldLayoutId id="2147484053" r:id="rId10"/>
    <p:sldLayoutId id="2147484052" r:id="rId11"/>
    <p:sldLayoutId id="2147484051" r:id="rId12"/>
  </p:sldLayoutIdLst>
  <p:txStyles>
    <p:titleStyle>
      <a:lvl1pPr algn="l" rtl="0" fontAlgn="base">
        <a:spcBef>
          <a:spcPct val="0"/>
        </a:spcBef>
        <a:spcAft>
          <a:spcPct val="0"/>
        </a:spcAft>
        <a:defRPr sz="3200">
          <a:solidFill>
            <a:srgbClr val="0000CC"/>
          </a:solidFill>
          <a:effectLst>
            <a:outerShdw blurRad="38100" dist="38100" dir="2700000" algn="tl">
              <a:srgbClr val="000000"/>
            </a:outerShdw>
          </a:effectLst>
          <a:latin typeface="+mj-lt"/>
          <a:ea typeface="ＭＳ Ｐゴシック" charset="-128"/>
          <a:cs typeface="ＭＳ Ｐゴシック" charset="-128"/>
        </a:defRPr>
      </a:lvl1pPr>
      <a:lvl2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2pPr>
      <a:lvl3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3pPr>
      <a:lvl4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4pPr>
      <a:lvl5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ctrTitle" idx="4294967295"/>
          </p:nvPr>
        </p:nvSpPr>
        <p:spPr>
          <a:xfrm>
            <a:off x="0" y="2286000"/>
            <a:ext cx="8534400" cy="898525"/>
          </a:xfrm>
        </p:spPr>
        <p:txBody>
          <a:bodyPr lIns="45720" rIns="45720">
            <a:normAutofit/>
          </a:bodyPr>
          <a:lstStyle/>
          <a:p>
            <a:pPr algn="r">
              <a:defRPr/>
            </a:pPr>
            <a:r>
              <a:rPr lang="en-US" sz="4200" dirty="0" smtClean="0">
                <a:ea typeface="+mj-ea"/>
                <a:cs typeface="+mj-cs"/>
              </a:rPr>
              <a:t>Character Formatting</a:t>
            </a:r>
          </a:p>
        </p:txBody>
      </p:sp>
      <p:sp>
        <p:nvSpPr>
          <p:cNvPr id="15366" name="Subtitle 2"/>
          <p:cNvSpPr>
            <a:spLocks noGrp="1"/>
          </p:cNvSpPr>
          <p:nvPr>
            <p:ph type="body" idx="1"/>
          </p:nvPr>
        </p:nvSpPr>
        <p:spPr>
          <a:xfrm>
            <a:off x="304800" y="3124200"/>
            <a:ext cx="8183563" cy="1066800"/>
          </a:xfrm>
        </p:spPr>
        <p:txBody>
          <a:bodyPr lIns="182880" tIns="0"/>
          <a:lstStyle/>
          <a:p>
            <a:pPr marL="36513" indent="0" algn="r">
              <a:spcBef>
                <a:spcPct val="0"/>
              </a:spcBef>
              <a:buFontTx/>
              <a:buNone/>
            </a:pPr>
            <a:r>
              <a:rPr lang="en-US" sz="2800" dirty="0" smtClean="0"/>
              <a:t>Lesson 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Fonts and Font 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9"/>
            </a:pPr>
            <a:r>
              <a:rPr lang="en-US" sz="2400" dirty="0" smtClean="0"/>
              <a:t>With </a:t>
            </a:r>
            <a:r>
              <a:rPr lang="en-US" sz="2400" dirty="0"/>
              <a:t>the text </a:t>
            </a:r>
            <a:r>
              <a:rPr lang="en-US" sz="2400" dirty="0" smtClean="0"/>
              <a:t/>
            </a:r>
            <a:br>
              <a:rPr lang="en-US" sz="2400" dirty="0" smtClean="0"/>
            </a:br>
            <a:r>
              <a:rPr lang="en-US" sz="2400" dirty="0" smtClean="0"/>
              <a:t>still </a:t>
            </a:r>
            <a:r>
              <a:rPr lang="en-US" sz="2400" dirty="0"/>
              <a:t>selected, </a:t>
            </a:r>
            <a:r>
              <a:rPr lang="en-US" sz="2400" dirty="0" smtClean="0"/>
              <a:t/>
            </a:r>
            <a:br>
              <a:rPr lang="en-US" sz="2400" dirty="0" smtClean="0"/>
            </a:br>
            <a:r>
              <a:rPr lang="en-US" sz="2400" dirty="0" smtClean="0"/>
              <a:t>click </a:t>
            </a:r>
            <a:r>
              <a:rPr lang="en-US" sz="2400" dirty="0"/>
              <a:t>the </a:t>
            </a:r>
            <a:r>
              <a:rPr lang="en-US" sz="2400" b="1" dirty="0"/>
              <a:t>drop</a:t>
            </a:r>
            <a:r>
              <a:rPr lang="en-US" sz="2400" b="1" dirty="0" smtClean="0"/>
              <a:t>-</a:t>
            </a:r>
            <a:br>
              <a:rPr lang="en-US" sz="2400" b="1" dirty="0" smtClean="0"/>
            </a:br>
            <a:r>
              <a:rPr lang="en-US" sz="2400" b="1" dirty="0" smtClean="0"/>
              <a:t>down </a:t>
            </a:r>
            <a:r>
              <a:rPr lang="en-US" sz="2400" b="1" dirty="0"/>
              <a:t>arrow</a:t>
            </a:r>
            <a:r>
              <a:rPr lang="en-US" sz="2400" dirty="0"/>
              <a:t> on </a:t>
            </a:r>
            <a:r>
              <a:rPr lang="en-US" sz="2400" dirty="0" smtClean="0"/>
              <a:t/>
            </a:r>
            <a:br>
              <a:rPr lang="en-US" sz="2400" dirty="0" smtClean="0"/>
            </a:br>
            <a:r>
              <a:rPr lang="en-US" sz="2400" dirty="0" smtClean="0"/>
              <a:t>the </a:t>
            </a:r>
            <a:r>
              <a:rPr lang="en-US" sz="2400" dirty="0"/>
              <a:t>Font Size </a:t>
            </a:r>
            <a:r>
              <a:rPr lang="en-US" sz="2400" dirty="0" smtClean="0"/>
              <a:t/>
            </a:r>
            <a:br>
              <a:rPr lang="en-US" sz="2400" dirty="0" smtClean="0"/>
            </a:br>
            <a:r>
              <a:rPr lang="en-US" sz="2400" dirty="0" smtClean="0"/>
              <a:t>menu</a:t>
            </a:r>
            <a:r>
              <a:rPr lang="en-US" sz="2400" dirty="0"/>
              <a:t>. The m</a:t>
            </a:r>
            <a:r>
              <a:rPr lang="en-US" sz="2400" dirty="0" smtClean="0"/>
              <a:t>enu </a:t>
            </a:r>
            <a:br>
              <a:rPr lang="en-US" sz="2400" dirty="0" smtClean="0"/>
            </a:br>
            <a:r>
              <a:rPr lang="en-US" sz="2400" dirty="0" smtClean="0"/>
              <a:t>appears</a:t>
            </a:r>
            <a:r>
              <a:rPr lang="en-US" sz="2400" dirty="0"/>
              <a:t>, a</a:t>
            </a:r>
            <a:r>
              <a:rPr lang="en-US" sz="2400" dirty="0" smtClean="0"/>
              <a:t>s </a:t>
            </a:r>
            <a:br>
              <a:rPr lang="en-US" sz="2400" dirty="0" smtClean="0"/>
            </a:br>
            <a:r>
              <a:rPr lang="en-US" sz="2400" dirty="0" smtClean="0"/>
              <a:t>shown at right.</a:t>
            </a:r>
          </a:p>
          <a:p>
            <a:pPr marL="457200" indent="-457200">
              <a:buFont typeface="+mj-lt"/>
              <a:buAutoNum type="arabicPeriod" startAt="9"/>
            </a:pPr>
            <a:r>
              <a:rPr lang="en-US" sz="2400" b="1" dirty="0" smtClean="0"/>
              <a:t> </a:t>
            </a:r>
            <a:r>
              <a:rPr lang="en-US" sz="2400" dirty="0" smtClean="0"/>
              <a:t>Click </a:t>
            </a:r>
            <a:r>
              <a:rPr lang="en-US" sz="2400" b="1" dirty="0"/>
              <a:t>18</a:t>
            </a:r>
            <a:r>
              <a:rPr lang="en-US" sz="2400" dirty="0"/>
              <a:t>.</a:t>
            </a:r>
          </a:p>
          <a:p>
            <a:pPr marL="457200" indent="-457200">
              <a:buFont typeface="+mj-lt"/>
              <a:buAutoNum type="arabicPeriod" startAt="9"/>
            </a:pPr>
            <a:r>
              <a:rPr lang="en-US" sz="2400" b="1" dirty="0" smtClean="0"/>
              <a:t> </a:t>
            </a:r>
            <a:r>
              <a:rPr lang="en-US" sz="2400" dirty="0" smtClean="0"/>
              <a:t>Select </a:t>
            </a:r>
            <a:r>
              <a:rPr lang="en-US" sz="2400" b="1" dirty="0"/>
              <a:t>Group </a:t>
            </a:r>
            <a:r>
              <a:rPr lang="en-US" sz="2400" b="1" dirty="0" smtClean="0"/>
              <a:t/>
            </a:r>
            <a:br>
              <a:rPr lang="en-US" sz="2400" b="1" dirty="0" smtClean="0"/>
            </a:br>
            <a:r>
              <a:rPr lang="en-US" sz="2400" b="1" dirty="0" smtClean="0"/>
              <a:t>Exercise </a:t>
            </a:r>
            <a:r>
              <a:rPr lang="en-US" sz="2400" b="1" dirty="0"/>
              <a:t>Class </a:t>
            </a:r>
            <a:r>
              <a:rPr lang="en-US" sz="2400" b="1" dirty="0" smtClean="0"/>
              <a:t/>
            </a:r>
            <a:br>
              <a:rPr lang="en-US" sz="2400" b="1" dirty="0" smtClean="0"/>
            </a:br>
            <a:r>
              <a:rPr lang="en-US" sz="2400" b="1" dirty="0" smtClean="0"/>
              <a:t>Descriptions</a:t>
            </a:r>
            <a:r>
              <a:rPr lang="en-US" sz="2400" dirty="0" smtClean="0"/>
              <a:t>.</a:t>
            </a:r>
            <a:endParaRPr lang="en-US" sz="2400" dirty="0"/>
          </a:p>
        </p:txBody>
      </p:sp>
      <p:pic>
        <p:nvPicPr>
          <p:cNvPr id="2" name="Picture 1" descr="03.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1360" y="1628800"/>
            <a:ext cx="5275321" cy="4380627"/>
          </a:xfrm>
          <a:prstGeom prst="rect">
            <a:avLst/>
          </a:prstGeom>
        </p:spPr>
      </p:pic>
    </p:spTree>
    <p:extLst>
      <p:ext uri="{BB962C8B-B14F-4D97-AF65-F5344CB8AC3E}">
        <p14:creationId xmlns:p14="http://schemas.microsoft.com/office/powerpoint/2010/main" val="149669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Fonts and Font 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300"/>
              </a:spcBef>
              <a:buFont typeface="+mj-lt"/>
              <a:buAutoNum type="arabicPeriod" startAt="12"/>
            </a:pPr>
            <a:r>
              <a:rPr lang="en-US" sz="2200" dirty="0" smtClean="0"/>
              <a:t>Click the </a:t>
            </a:r>
            <a:r>
              <a:rPr lang="en-US" sz="2200" b="1" dirty="0" smtClean="0"/>
              <a:t>drop-down arrow</a:t>
            </a:r>
            <a:r>
              <a:rPr lang="en-US" sz="2200" dirty="0" smtClean="0"/>
              <a:t> </a:t>
            </a:r>
            <a:br>
              <a:rPr lang="en-US" sz="2200" dirty="0" smtClean="0"/>
            </a:br>
            <a:r>
              <a:rPr lang="en-US" sz="2200" dirty="0" smtClean="0"/>
              <a:t>to open the </a:t>
            </a:r>
            <a:r>
              <a:rPr lang="en-US" sz="2200" b="1" dirty="0" smtClean="0"/>
              <a:t>Font</a:t>
            </a:r>
            <a:r>
              <a:rPr lang="en-US" sz="2200" dirty="0" smtClean="0"/>
              <a:t> menu, </a:t>
            </a:r>
            <a:br>
              <a:rPr lang="en-US" sz="2200" dirty="0" smtClean="0"/>
            </a:br>
            <a:r>
              <a:rPr lang="en-US" sz="2200" dirty="0" smtClean="0"/>
              <a:t>then select </a:t>
            </a:r>
            <a:r>
              <a:rPr lang="en-US" sz="2200" b="1" dirty="0" smtClean="0"/>
              <a:t>Aria</a:t>
            </a:r>
            <a:r>
              <a:rPr lang="en-US" sz="2200" dirty="0" smtClean="0"/>
              <a:t>l.</a:t>
            </a:r>
          </a:p>
          <a:p>
            <a:pPr marL="457200" indent="-457200">
              <a:spcBef>
                <a:spcPts val="300"/>
              </a:spcBef>
              <a:buFont typeface="+mj-lt"/>
              <a:buAutoNum type="arabicPeriod" startAt="12"/>
            </a:pPr>
            <a:r>
              <a:rPr lang="en-US" sz="2200" b="1" dirty="0" smtClean="0"/>
              <a:t> </a:t>
            </a:r>
            <a:r>
              <a:rPr lang="en-US" sz="2200" dirty="0"/>
              <a:t>With the text still selected</a:t>
            </a:r>
            <a:r>
              <a:rPr lang="en-US" sz="2200" dirty="0" smtClean="0"/>
              <a:t>,</a:t>
            </a:r>
            <a:br>
              <a:rPr lang="en-US" sz="2200" dirty="0" smtClean="0"/>
            </a:br>
            <a:r>
              <a:rPr lang="en-US" sz="2200" dirty="0" smtClean="0"/>
              <a:t>open </a:t>
            </a:r>
            <a:r>
              <a:rPr lang="en-US" sz="2200" dirty="0"/>
              <a:t>the Font Size menu </a:t>
            </a:r>
            <a:r>
              <a:rPr lang="en-US" sz="2200" dirty="0" smtClean="0"/>
              <a:t/>
            </a:r>
            <a:br>
              <a:rPr lang="en-US" sz="2200" dirty="0" smtClean="0"/>
            </a:br>
            <a:r>
              <a:rPr lang="en-US" sz="2200" dirty="0" smtClean="0"/>
              <a:t>and </a:t>
            </a:r>
            <a:r>
              <a:rPr lang="en-US" sz="2200" dirty="0"/>
              <a:t>select </a:t>
            </a:r>
            <a:r>
              <a:rPr lang="en-US" sz="2200" b="1" dirty="0"/>
              <a:t>14</a:t>
            </a:r>
            <a:r>
              <a:rPr lang="en-US" sz="2200" dirty="0"/>
              <a:t>.</a:t>
            </a:r>
          </a:p>
          <a:p>
            <a:pPr marL="457200" indent="-457200">
              <a:spcBef>
                <a:spcPts val="300"/>
              </a:spcBef>
              <a:buFont typeface="+mj-lt"/>
              <a:buAutoNum type="arabicPeriod" startAt="12"/>
            </a:pPr>
            <a:r>
              <a:rPr lang="en-US" sz="2200" b="1" dirty="0"/>
              <a:t> </a:t>
            </a:r>
            <a:r>
              <a:rPr lang="en-US" sz="2200" dirty="0"/>
              <a:t>Select the remainder of </a:t>
            </a:r>
            <a:r>
              <a:rPr lang="en-US" sz="2200" dirty="0" smtClean="0"/>
              <a:t/>
            </a:r>
            <a:br>
              <a:rPr lang="en-US" sz="2200" dirty="0" smtClean="0"/>
            </a:br>
            <a:r>
              <a:rPr lang="en-US" sz="2200" dirty="0" smtClean="0"/>
              <a:t>text </a:t>
            </a:r>
            <a:r>
              <a:rPr lang="en-US" sz="2200" dirty="0"/>
              <a:t>in the document. </a:t>
            </a:r>
            <a:r>
              <a:rPr lang="en-US" sz="2200" dirty="0" smtClean="0"/>
              <a:t/>
            </a:r>
            <a:br>
              <a:rPr lang="en-US" sz="2200" dirty="0" smtClean="0"/>
            </a:br>
            <a:r>
              <a:rPr lang="en-US" sz="2200" dirty="0" smtClean="0"/>
              <a:t>Point </a:t>
            </a:r>
            <a:r>
              <a:rPr lang="en-US" sz="2200" dirty="0"/>
              <a:t>to the selected text </a:t>
            </a:r>
            <a:r>
              <a:rPr lang="en-US" sz="2200" dirty="0" smtClean="0"/>
              <a:t/>
            </a:r>
            <a:br>
              <a:rPr lang="en-US" sz="2200" dirty="0" smtClean="0"/>
            </a:br>
            <a:r>
              <a:rPr lang="en-US" sz="2200" dirty="0" smtClean="0"/>
              <a:t>to </a:t>
            </a:r>
            <a:r>
              <a:rPr lang="en-US" sz="2200" dirty="0"/>
              <a:t>display the Mini toolbar. </a:t>
            </a:r>
            <a:r>
              <a:rPr lang="en-US" sz="2200" dirty="0" smtClean="0"/>
              <a:t/>
            </a:r>
            <a:br>
              <a:rPr lang="en-US" sz="2200" dirty="0" smtClean="0"/>
            </a:br>
            <a:r>
              <a:rPr lang="en-US" sz="2200" dirty="0" smtClean="0"/>
              <a:t>Click </a:t>
            </a:r>
            <a:r>
              <a:rPr lang="en-US" sz="2200" dirty="0"/>
              <a:t>the </a:t>
            </a:r>
            <a:r>
              <a:rPr lang="en-US" sz="2200" b="1" dirty="0"/>
              <a:t>drop-down arrow</a:t>
            </a:r>
            <a:r>
              <a:rPr lang="en-US" sz="2200" dirty="0"/>
              <a:t> </a:t>
            </a:r>
            <a:r>
              <a:rPr lang="en-US" sz="2200" dirty="0" smtClean="0"/>
              <a:t/>
            </a:r>
            <a:br>
              <a:rPr lang="en-US" sz="2200" dirty="0" smtClean="0"/>
            </a:br>
            <a:r>
              <a:rPr lang="en-US" sz="2200" dirty="0" smtClean="0"/>
              <a:t>on </a:t>
            </a:r>
            <a:r>
              <a:rPr lang="en-US" sz="2200" dirty="0"/>
              <a:t>the Font menu on the </a:t>
            </a:r>
            <a:r>
              <a:rPr lang="en-US" sz="2200" dirty="0" smtClean="0"/>
              <a:t/>
            </a:r>
            <a:br>
              <a:rPr lang="en-US" sz="2200" dirty="0" smtClean="0"/>
            </a:br>
            <a:r>
              <a:rPr lang="en-US" sz="2200" dirty="0" smtClean="0"/>
              <a:t>Mini </a:t>
            </a:r>
            <a:r>
              <a:rPr lang="en-US" sz="2200" dirty="0"/>
              <a:t>toolbar and choose </a:t>
            </a:r>
            <a:r>
              <a:rPr lang="en-US" sz="2200" dirty="0" smtClean="0"/>
              <a:t/>
            </a:r>
            <a:br>
              <a:rPr lang="en-US" sz="2200" dirty="0" smtClean="0"/>
            </a:br>
            <a:r>
              <a:rPr lang="en-US" sz="2200" dirty="0" smtClean="0"/>
              <a:t>Calibri </a:t>
            </a:r>
            <a:r>
              <a:rPr lang="en-US" sz="2200" dirty="0"/>
              <a:t>(see </a:t>
            </a:r>
            <a:r>
              <a:rPr lang="en-US" sz="2200" dirty="0" smtClean="0"/>
              <a:t>right)</a:t>
            </a:r>
            <a:r>
              <a:rPr lang="en-US" sz="2200" dirty="0"/>
              <a:t>.</a:t>
            </a:r>
          </a:p>
          <a:p>
            <a:endParaRPr lang="en-US" sz="2400" dirty="0"/>
          </a:p>
        </p:txBody>
      </p:sp>
      <p:pic>
        <p:nvPicPr>
          <p:cNvPr id="2" name="Picture 1" descr="03.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597" y="1627912"/>
            <a:ext cx="4124441" cy="4630648"/>
          </a:xfrm>
          <a:prstGeom prst="rect">
            <a:avLst/>
          </a:prstGeom>
        </p:spPr>
      </p:pic>
    </p:spTree>
    <p:extLst>
      <p:ext uri="{BB962C8B-B14F-4D97-AF65-F5344CB8AC3E}">
        <p14:creationId xmlns:p14="http://schemas.microsoft.com/office/powerpoint/2010/main" val="1158796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Fonts and Font 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5"/>
            </a:pPr>
            <a:r>
              <a:rPr lang="en-US" sz="2400" b="1" dirty="0" smtClean="0"/>
              <a:t> </a:t>
            </a:r>
            <a:r>
              <a:rPr lang="en-US" sz="2200" dirty="0" smtClean="0"/>
              <a:t>With </a:t>
            </a:r>
            <a:r>
              <a:rPr lang="en-US" sz="2200" dirty="0"/>
              <a:t>text still selected, click the </a:t>
            </a:r>
            <a:r>
              <a:rPr lang="en-US" sz="2200" b="1" dirty="0"/>
              <a:t>Font Size</a:t>
            </a:r>
            <a:r>
              <a:rPr lang="en-US" sz="2200" dirty="0"/>
              <a:t> menu on the Mini toolbar and choose </a:t>
            </a:r>
            <a:r>
              <a:rPr lang="en-US" sz="2200" b="1" dirty="0"/>
              <a:t>12</a:t>
            </a:r>
            <a:r>
              <a:rPr lang="en-US" sz="2200" dirty="0"/>
              <a:t>.</a:t>
            </a:r>
          </a:p>
          <a:p>
            <a:pPr marL="457200" indent="-457200">
              <a:buFont typeface="+mj-lt"/>
              <a:buAutoNum type="arabicPeriod" startAt="15"/>
            </a:pPr>
            <a:r>
              <a:rPr lang="en-US" sz="2200" b="1" dirty="0" smtClean="0"/>
              <a:t> </a:t>
            </a:r>
            <a:r>
              <a:rPr lang="en-US" sz="2200" dirty="0" smtClean="0"/>
              <a:t>Click </a:t>
            </a:r>
            <a:r>
              <a:rPr lang="en-US" sz="2200" dirty="0"/>
              <a:t>in a </a:t>
            </a:r>
            <a:r>
              <a:rPr lang="en-US" sz="2200" b="1" dirty="0"/>
              <a:t>blank area</a:t>
            </a:r>
            <a:r>
              <a:rPr lang="en-US" sz="2200" dirty="0"/>
              <a:t> of the document to deselect.</a:t>
            </a:r>
          </a:p>
          <a:p>
            <a:pPr marL="457200" indent="-457200">
              <a:buFont typeface="+mj-lt"/>
              <a:buAutoNum type="arabicPeriod" startAt="15"/>
            </a:pPr>
            <a:r>
              <a:rPr lang="en-US" sz="2200" b="1" dirty="0" smtClean="0"/>
              <a:t> </a:t>
            </a:r>
            <a:r>
              <a:rPr lang="en-US" sz="2200" dirty="0" smtClean="0"/>
              <a:t>Select </a:t>
            </a:r>
            <a:r>
              <a:rPr lang="en-US" sz="2200" b="1" dirty="0"/>
              <a:t>Preston Creek Family YMCA</a:t>
            </a:r>
            <a:r>
              <a:rPr lang="en-US" sz="2200" dirty="0"/>
              <a:t>. In the Font group, click the </a:t>
            </a:r>
            <a:r>
              <a:rPr lang="en-US" sz="2200" b="1" dirty="0"/>
              <a:t>Grow </a:t>
            </a:r>
            <a:r>
              <a:rPr lang="en-US" sz="2200" b="1" dirty="0" smtClean="0"/>
              <a:t>Font</a:t>
            </a:r>
            <a:r>
              <a:rPr lang="en-US" sz="2200" dirty="0" smtClean="0"/>
              <a:t>       button </a:t>
            </a:r>
            <a:r>
              <a:rPr lang="en-US" sz="2200" dirty="0"/>
              <a:t>once to increase the size of the text.</a:t>
            </a:r>
          </a:p>
          <a:p>
            <a:pPr marL="457200" indent="-457200">
              <a:buFont typeface="+mj-lt"/>
              <a:buAutoNum type="arabicPeriod" startAt="15"/>
            </a:pPr>
            <a:r>
              <a:rPr lang="en-US" sz="2200" b="1" dirty="0" smtClean="0"/>
              <a:t> </a:t>
            </a:r>
            <a:r>
              <a:rPr lang="en-US" sz="2200" dirty="0" smtClean="0"/>
              <a:t>Click </a:t>
            </a:r>
            <a:r>
              <a:rPr lang="en-US" sz="2200" dirty="0"/>
              <a:t>the </a:t>
            </a:r>
            <a:r>
              <a:rPr lang="en-US" sz="2200" b="1" dirty="0"/>
              <a:t>Grow </a:t>
            </a:r>
            <a:r>
              <a:rPr lang="en-US" sz="2200" b="1" dirty="0" smtClean="0"/>
              <a:t>Font</a:t>
            </a:r>
            <a:r>
              <a:rPr lang="en-US" sz="2200" dirty="0" smtClean="0"/>
              <a:t>        button </a:t>
            </a:r>
            <a:r>
              <a:rPr lang="en-US" sz="2200" dirty="0"/>
              <a:t>two more times until the point size is </a:t>
            </a:r>
            <a:r>
              <a:rPr lang="en-US" sz="2200" b="1" dirty="0"/>
              <a:t>24</a:t>
            </a:r>
            <a:r>
              <a:rPr lang="en-US" sz="2200" dirty="0"/>
              <a:t>. Notice that each time you click the button, the number in the Font Size menu changes.</a:t>
            </a:r>
          </a:p>
          <a:p>
            <a:pPr marL="457200" indent="-457200">
              <a:buFont typeface="+mj-lt"/>
              <a:buAutoNum type="arabicPeriod" startAt="15"/>
            </a:pPr>
            <a:r>
              <a:rPr lang="en-US" sz="2200" b="1" dirty="0" smtClean="0"/>
              <a:t> </a:t>
            </a:r>
            <a:r>
              <a:rPr lang="en-US" sz="2200" dirty="0" smtClean="0"/>
              <a:t>Click </a:t>
            </a:r>
            <a:r>
              <a:rPr lang="en-US" sz="2200" dirty="0"/>
              <a:t>in a </a:t>
            </a:r>
            <a:r>
              <a:rPr lang="en-US" sz="2200" b="1" dirty="0"/>
              <a:t>blank area</a:t>
            </a:r>
            <a:r>
              <a:rPr lang="en-US" sz="2200" dirty="0"/>
              <a:t> of the document to deselect.</a:t>
            </a:r>
          </a:p>
          <a:p>
            <a:pPr marL="457200" indent="-457200">
              <a:buFont typeface="+mj-lt"/>
              <a:buAutoNum type="arabicPeriod" startAt="15"/>
            </a:pPr>
            <a:r>
              <a:rPr lang="en-US" sz="2200" b="1" dirty="0" smtClean="0"/>
              <a:t> SAVE </a:t>
            </a:r>
            <a:r>
              <a:rPr lang="en-US" sz="2200" dirty="0"/>
              <a:t>the document as </a:t>
            </a:r>
            <a:r>
              <a:rPr lang="en-US" sz="2200" b="1" i="1" dirty="0"/>
              <a:t>classes </a:t>
            </a:r>
            <a:r>
              <a:rPr lang="en-US" sz="2200" dirty="0"/>
              <a:t>in the lesson folder on your USB flash drive.</a:t>
            </a:r>
          </a:p>
          <a:p>
            <a:r>
              <a:rPr lang="en-US" sz="2200" b="1" dirty="0" smtClean="0"/>
              <a:t>LEAVE</a:t>
            </a:r>
            <a:r>
              <a:rPr lang="en-US" sz="2200" dirty="0" smtClean="0"/>
              <a:t> </a:t>
            </a:r>
            <a:r>
              <a:rPr lang="en-US" sz="2200" dirty="0"/>
              <a:t>the document open to use in the next exercise</a:t>
            </a:r>
            <a:r>
              <a:rPr lang="en-US" sz="2200" dirty="0" smtClean="0"/>
              <a:t>.</a:t>
            </a:r>
            <a:endParaRPr lang="en-US" sz="2200" dirty="0"/>
          </a:p>
        </p:txBody>
      </p:sp>
      <p:pic>
        <p:nvPicPr>
          <p:cNvPr id="2" name="Picture 1" descr="g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4" y="3212976"/>
            <a:ext cx="349250" cy="292100"/>
          </a:xfrm>
          <a:prstGeom prst="rect">
            <a:avLst/>
          </a:prstGeom>
        </p:spPr>
      </p:pic>
      <p:pic>
        <p:nvPicPr>
          <p:cNvPr id="5" name="Picture 4" descr="g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0662" y="3573016"/>
            <a:ext cx="349250" cy="292100"/>
          </a:xfrm>
          <a:prstGeom prst="rect">
            <a:avLst/>
          </a:prstGeom>
        </p:spPr>
      </p:pic>
    </p:spTree>
    <p:extLst>
      <p:ext uri="{BB962C8B-B14F-4D97-AF65-F5344CB8AC3E}">
        <p14:creationId xmlns:p14="http://schemas.microsoft.com/office/powerpoint/2010/main" val="108135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Applying Character Attributes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In addition to changing the font and font size of text, you can change the appearance of characters to apply emphasis to text. </a:t>
            </a:r>
            <a:endParaRPr lang="en-US" sz="2400" dirty="0" smtClean="0"/>
          </a:p>
          <a:p>
            <a:r>
              <a:rPr lang="en-US" sz="2400" dirty="0" smtClean="0"/>
              <a:t>In </a:t>
            </a:r>
            <a:r>
              <a:rPr lang="en-US" sz="2400" dirty="0"/>
              <a:t>this exercise, you learn how to apply character attributes such as bolding, italics, font colors, and outlines to selected text in Word documents.</a:t>
            </a:r>
          </a:p>
          <a:p>
            <a:r>
              <a:rPr lang="en-US" sz="2400" dirty="0"/>
              <a:t>The Font group in the Home tab includes the commands for applying bold, italic, and underline attributes to draw attention to words or phrases in your document. </a:t>
            </a:r>
            <a:endParaRPr lang="en-US" sz="2400" dirty="0" smtClean="0"/>
          </a:p>
          <a:p>
            <a:r>
              <a:rPr lang="en-US" sz="2400" dirty="0" smtClean="0"/>
              <a:t>You </a:t>
            </a:r>
            <a:r>
              <a:rPr lang="en-US" sz="2400" dirty="0"/>
              <a:t>can use these attributes one at a time, such as </a:t>
            </a:r>
            <a:r>
              <a:rPr lang="en-US" sz="2400" b="1" dirty="0"/>
              <a:t>Bold</a:t>
            </a:r>
            <a:r>
              <a:rPr lang="en-US" sz="2400" dirty="0"/>
              <a:t>, or together, such as </a:t>
            </a:r>
            <a:r>
              <a:rPr lang="en-US" sz="2400" b="1" u="sng" dirty="0"/>
              <a:t>Bold Underline</a:t>
            </a:r>
            <a:r>
              <a:rPr lang="en-US" sz="2400" dirty="0"/>
              <a:t>. </a:t>
            </a:r>
            <a:endParaRPr lang="en-US" sz="2400" dirty="0" smtClean="0"/>
          </a:p>
        </p:txBody>
      </p:sp>
    </p:spTree>
    <p:extLst>
      <p:ext uri="{BB962C8B-B14F-4D97-AF65-F5344CB8AC3E}">
        <p14:creationId xmlns:p14="http://schemas.microsoft.com/office/powerpoint/2010/main" val="4043413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Applying Character 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Select the text to apply one or more of the character attributes using the Font command group, the Mini toolbar, or keyboard shortcuts or by right-clicking to access a shortcut menu.</a:t>
            </a:r>
          </a:p>
          <a:p>
            <a:r>
              <a:rPr lang="en-US" sz="2400" dirty="0"/>
              <a:t>Click the Font command group dialog box launcher to open the Font dialog box with more options for formatting characters. In this dialog box, you can specify a font color, underline style, and variety of other effects, such as small caps, strikethrough, superscript, and shadow</a:t>
            </a:r>
            <a:r>
              <a:rPr lang="en-US" sz="2400" dirty="0" smtClean="0"/>
              <a:t>.</a:t>
            </a:r>
            <a:endParaRPr lang="en-US" sz="2400" dirty="0"/>
          </a:p>
        </p:txBody>
      </p:sp>
    </p:spTree>
    <p:extLst>
      <p:ext uri="{BB962C8B-B14F-4D97-AF65-F5344CB8AC3E}">
        <p14:creationId xmlns:p14="http://schemas.microsoft.com/office/powerpoint/2010/main" val="2007340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Applying Character 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New to the Font command group is </a:t>
            </a:r>
            <a:r>
              <a:rPr lang="en-US" sz="2400" b="1" i="1" dirty="0"/>
              <a:t>Text Effects</a:t>
            </a:r>
            <a:r>
              <a:rPr lang="en-US" sz="2400" dirty="0"/>
              <a:t>. Text </a:t>
            </a:r>
            <a:r>
              <a:rPr lang="en-US" sz="2400" dirty="0" smtClean="0"/>
              <a:t>Effects          add </a:t>
            </a:r>
            <a:r>
              <a:rPr lang="en-US" sz="2400" dirty="0"/>
              <a:t>a distinctive appearance to selected text, such as outline, shadow, glow, and reflection. </a:t>
            </a:r>
            <a:endParaRPr lang="en-US" sz="2400" dirty="0" smtClean="0"/>
          </a:p>
          <a:p>
            <a:r>
              <a:rPr lang="en-US" sz="2400" dirty="0" smtClean="0"/>
              <a:t>To </a:t>
            </a:r>
            <a:r>
              <a:rPr lang="en-US" sz="2400" dirty="0"/>
              <a:t>add Text Effects to selected text, click the drop-down arrow on the Text Effects button, then select from the available options on the menu. </a:t>
            </a:r>
            <a:endParaRPr lang="en-US" sz="2400" dirty="0" smtClean="0"/>
          </a:p>
          <a:p>
            <a:r>
              <a:rPr lang="en-US" sz="2400" dirty="0" smtClean="0"/>
              <a:t>To </a:t>
            </a:r>
            <a:r>
              <a:rPr lang="en-US" sz="2400" dirty="0"/>
              <a:t>remove effects, select the affected text, then click the Clear Formatting button on the Font group.</a:t>
            </a:r>
          </a:p>
          <a:p>
            <a:endParaRPr lang="en-US" sz="2400" dirty="0"/>
          </a:p>
          <a:p>
            <a:endParaRPr lang="en-US" sz="2400" b="1" dirty="0"/>
          </a:p>
        </p:txBody>
      </p:sp>
      <p:pic>
        <p:nvPicPr>
          <p:cNvPr id="2" name="Picture 1" descr="effec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2060848"/>
            <a:ext cx="627576" cy="278130"/>
          </a:xfrm>
          <a:prstGeom prst="rect">
            <a:avLst/>
          </a:prstGeom>
        </p:spPr>
      </p:pic>
    </p:spTree>
    <p:extLst>
      <p:ext uri="{BB962C8B-B14F-4D97-AF65-F5344CB8AC3E}">
        <p14:creationId xmlns:p14="http://schemas.microsoft.com/office/powerpoint/2010/main" val="215958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Apply Character Attributes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Select </a:t>
            </a:r>
            <a:r>
              <a:rPr lang="en-US" sz="2400" dirty="0"/>
              <a:t>the title of the document, </a:t>
            </a:r>
            <a:r>
              <a:rPr lang="en-US" sz="2400" b="1" dirty="0"/>
              <a:t>Preston Creek Family YMCA</a:t>
            </a:r>
            <a:r>
              <a:rPr lang="en-US" sz="2400" dirty="0"/>
              <a:t>. In the Font command group, click the </a:t>
            </a:r>
            <a:r>
              <a:rPr lang="en-US" sz="2400" b="1" dirty="0"/>
              <a:t>Bold</a:t>
            </a:r>
            <a:r>
              <a:rPr lang="en-US" sz="2400" dirty="0"/>
              <a:t> </a:t>
            </a:r>
            <a:r>
              <a:rPr lang="en-US" sz="2400" dirty="0" smtClean="0"/>
              <a:t/>
            </a:r>
            <a:br>
              <a:rPr lang="en-US" sz="2400" dirty="0" smtClean="0"/>
            </a:br>
            <a:r>
              <a:rPr lang="en-US" sz="2400" dirty="0" smtClean="0"/>
              <a:t>button</a:t>
            </a:r>
            <a:r>
              <a:rPr lang="en-US" sz="2400" dirty="0"/>
              <a:t>.</a:t>
            </a:r>
          </a:p>
          <a:p>
            <a:pPr marL="457200" indent="-457200">
              <a:buFont typeface="+mj-lt"/>
              <a:buAutoNum type="arabicPeriod"/>
            </a:pPr>
            <a:r>
              <a:rPr lang="en-US" sz="2400" dirty="0" smtClean="0"/>
              <a:t>Select </a:t>
            </a:r>
            <a:r>
              <a:rPr lang="en-US" sz="2400" dirty="0"/>
              <a:t>the subtitle, </a:t>
            </a:r>
            <a:r>
              <a:rPr lang="en-US" sz="2400" b="1" dirty="0"/>
              <a:t>Group Exercise Class Descripti</a:t>
            </a:r>
            <a:r>
              <a:rPr lang="en-US" sz="2400" dirty="0"/>
              <a:t>ons, and click the </a:t>
            </a:r>
            <a:r>
              <a:rPr lang="en-US" sz="2400" b="1" dirty="0" smtClean="0"/>
              <a:t>Italic</a:t>
            </a:r>
            <a:r>
              <a:rPr lang="en-US" sz="2400" dirty="0" smtClean="0"/>
              <a:t>        button</a:t>
            </a:r>
            <a:r>
              <a:rPr lang="en-US" sz="2400" dirty="0"/>
              <a:t>.</a:t>
            </a:r>
          </a:p>
          <a:p>
            <a:pPr marL="457200" indent="-457200">
              <a:buFont typeface="+mj-lt"/>
              <a:buAutoNum type="arabicPeriod"/>
            </a:pPr>
            <a:r>
              <a:rPr lang="en-US" sz="2400" dirty="0" smtClean="0"/>
              <a:t>Select </a:t>
            </a:r>
            <a:r>
              <a:rPr lang="en-US" sz="2400" b="1" dirty="0"/>
              <a:t>Active Older Adult</a:t>
            </a:r>
            <a:r>
              <a:rPr lang="en-US" sz="2400" dirty="0"/>
              <a:t>s and click the </a:t>
            </a:r>
            <a:r>
              <a:rPr lang="en-US" sz="2400" b="1" dirty="0" smtClean="0"/>
              <a:t>Bold</a:t>
            </a:r>
            <a:r>
              <a:rPr lang="en-US" sz="2400" dirty="0" smtClean="0"/>
              <a:t>        button</a:t>
            </a:r>
            <a:r>
              <a:rPr lang="en-US" sz="2400" dirty="0"/>
              <a:t>.</a:t>
            </a:r>
          </a:p>
          <a:p>
            <a:pPr marL="457200" indent="-457200">
              <a:buFont typeface="+mj-lt"/>
              <a:buAutoNum type="arabicPeriod"/>
            </a:pPr>
            <a:r>
              <a:rPr lang="en-US" sz="2400" dirty="0" smtClean="0"/>
              <a:t>With </a:t>
            </a:r>
            <a:r>
              <a:rPr lang="en-US" sz="2400" dirty="0"/>
              <a:t>the text still selected, click the </a:t>
            </a:r>
            <a:r>
              <a:rPr lang="en-US" sz="2400" b="1" dirty="0" smtClean="0"/>
              <a:t>Underline</a:t>
            </a:r>
            <a:r>
              <a:rPr lang="en-US" sz="2400" dirty="0" smtClean="0"/>
              <a:t>       button.</a:t>
            </a:r>
            <a:endParaRPr lang="en-US" sz="2400" dirty="0"/>
          </a:p>
        </p:txBody>
      </p:sp>
      <p:pic>
        <p:nvPicPr>
          <p:cNvPr id="3" name="Picture 2" descr="bol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320" y="2492896"/>
            <a:ext cx="451686" cy="402590"/>
          </a:xfrm>
          <a:prstGeom prst="rect">
            <a:avLst/>
          </a:prstGeom>
        </p:spPr>
      </p:pic>
      <p:pic>
        <p:nvPicPr>
          <p:cNvPr id="4" name="Picture 3" descr="ita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3808" y="3645024"/>
            <a:ext cx="454727" cy="382384"/>
          </a:xfrm>
          <a:prstGeom prst="rect">
            <a:avLst/>
          </a:prstGeom>
        </p:spPr>
      </p:pic>
      <p:pic>
        <p:nvPicPr>
          <p:cNvPr id="7" name="Picture 6" descr="bol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4077072"/>
            <a:ext cx="451686" cy="402590"/>
          </a:xfrm>
          <a:prstGeom prst="rect">
            <a:avLst/>
          </a:prstGeom>
        </p:spPr>
      </p:pic>
      <p:pic>
        <p:nvPicPr>
          <p:cNvPr id="5" name="Picture 4" descr="underlin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264" y="4509120"/>
            <a:ext cx="354112" cy="385588"/>
          </a:xfrm>
          <a:prstGeom prst="rect">
            <a:avLst/>
          </a:prstGeom>
        </p:spPr>
      </p:pic>
    </p:spTree>
    <p:extLst>
      <p:ext uri="{BB962C8B-B14F-4D97-AF65-F5344CB8AC3E}">
        <p14:creationId xmlns:p14="http://schemas.microsoft.com/office/powerpoint/2010/main" val="447037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Character </a:t>
            </a:r>
            <a:r>
              <a:rPr lang="en-US" dirty="0" smtClean="0"/>
              <a:t>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a:t>With the text still selected, </a:t>
            </a:r>
            <a:r>
              <a:rPr lang="en-US" sz="2400" dirty="0" smtClean="0"/>
              <a:t/>
            </a:r>
            <a:br>
              <a:rPr lang="en-US" sz="2400" dirty="0" smtClean="0"/>
            </a:br>
            <a:r>
              <a:rPr lang="en-US" sz="2400" dirty="0" smtClean="0"/>
              <a:t>click </a:t>
            </a:r>
            <a:r>
              <a:rPr lang="en-US" sz="2400" dirty="0"/>
              <a:t>the </a:t>
            </a:r>
            <a:r>
              <a:rPr lang="en-US" sz="2400" b="1" dirty="0"/>
              <a:t>drop-down arrow</a:t>
            </a:r>
            <a:r>
              <a:rPr lang="en-US" sz="2400" dirty="0"/>
              <a:t> </a:t>
            </a:r>
            <a:r>
              <a:rPr lang="en-US" sz="2400" dirty="0" smtClean="0"/>
              <a:t/>
            </a:r>
            <a:br>
              <a:rPr lang="en-US" sz="2400" dirty="0" smtClean="0"/>
            </a:br>
            <a:r>
              <a:rPr lang="en-US" sz="2400" dirty="0" smtClean="0"/>
              <a:t>beside </a:t>
            </a:r>
            <a:r>
              <a:rPr lang="en-US" sz="2400" dirty="0"/>
              <a:t>the Underline      </a:t>
            </a:r>
            <a:r>
              <a:rPr lang="en-US" sz="2400" dirty="0" smtClean="0"/>
              <a:t/>
            </a:r>
            <a:br>
              <a:rPr lang="en-US" sz="2400" dirty="0" smtClean="0"/>
            </a:br>
            <a:r>
              <a:rPr lang="en-US" sz="2400" dirty="0" smtClean="0"/>
              <a:t>button</a:t>
            </a:r>
            <a:r>
              <a:rPr lang="en-US" sz="2400" dirty="0"/>
              <a:t>. A menu of underlining </a:t>
            </a:r>
            <a:r>
              <a:rPr lang="en-US" sz="2400" dirty="0" smtClean="0"/>
              <a:t/>
            </a:r>
            <a:br>
              <a:rPr lang="en-US" sz="2400" dirty="0" smtClean="0"/>
            </a:br>
            <a:r>
              <a:rPr lang="en-US" sz="2400" dirty="0" smtClean="0"/>
              <a:t>choices </a:t>
            </a:r>
            <a:r>
              <a:rPr lang="en-US" sz="2400" dirty="0"/>
              <a:t>appears, as shown </a:t>
            </a:r>
            <a:r>
              <a:rPr lang="en-US" sz="2400" dirty="0" smtClean="0"/>
              <a:t/>
            </a:r>
            <a:br>
              <a:rPr lang="en-US" sz="2400" dirty="0" smtClean="0"/>
            </a:br>
            <a:r>
              <a:rPr lang="en-US" sz="2400" dirty="0" smtClean="0"/>
              <a:t>at right.</a:t>
            </a:r>
          </a:p>
          <a:p>
            <a:pPr marL="457200" indent="-457200">
              <a:buFont typeface="+mj-lt"/>
              <a:buAutoNum type="arabicPeriod" startAt="5"/>
            </a:pPr>
            <a:r>
              <a:rPr lang="en-US" sz="2400" dirty="0" smtClean="0"/>
              <a:t>Click </a:t>
            </a:r>
            <a:r>
              <a:rPr lang="en-US" sz="2400" b="1" dirty="0"/>
              <a:t>Thick Underline</a:t>
            </a:r>
            <a:r>
              <a:rPr lang="en-US" sz="2400" dirty="0"/>
              <a:t>, </a:t>
            </a:r>
            <a:r>
              <a:rPr lang="en-US" sz="2400" dirty="0" smtClean="0"/>
              <a:t>the </a:t>
            </a:r>
            <a:br>
              <a:rPr lang="en-US" sz="2400" dirty="0" smtClean="0"/>
            </a:br>
            <a:r>
              <a:rPr lang="en-US" sz="2400" dirty="0" smtClean="0"/>
              <a:t>third </a:t>
            </a:r>
            <a:r>
              <a:rPr lang="en-US" sz="2400" dirty="0"/>
              <a:t>line down in the </a:t>
            </a:r>
            <a:r>
              <a:rPr lang="en-US" sz="2400" dirty="0" smtClean="0"/>
              <a:t>menu</a:t>
            </a:r>
            <a:r>
              <a:rPr lang="en-US" sz="2400" dirty="0"/>
              <a:t>.</a:t>
            </a:r>
          </a:p>
          <a:p>
            <a:pPr marL="457200" indent="-457200">
              <a:buFont typeface="+mj-lt"/>
              <a:buAutoNum type="arabicPeriod" startAt="5"/>
            </a:pPr>
            <a:r>
              <a:rPr lang="en-US" sz="2400" dirty="0" smtClean="0"/>
              <a:t>Select </a:t>
            </a:r>
            <a:r>
              <a:rPr lang="en-US" sz="2400" dirty="0"/>
              <a:t>the title, </a:t>
            </a:r>
            <a:r>
              <a:rPr lang="en-US" sz="2400" b="1" dirty="0"/>
              <a:t>Preston Creek </a:t>
            </a:r>
            <a:r>
              <a:rPr lang="en-US" sz="2400" b="1" dirty="0" smtClean="0"/>
              <a:t/>
            </a:r>
            <a:br>
              <a:rPr lang="en-US" sz="2400" b="1" dirty="0" smtClean="0"/>
            </a:br>
            <a:r>
              <a:rPr lang="en-US" sz="2400" b="1" dirty="0" smtClean="0"/>
              <a:t>Family </a:t>
            </a:r>
            <a:r>
              <a:rPr lang="en-US" sz="2400" b="1" dirty="0"/>
              <a:t>YMCA</a:t>
            </a:r>
            <a:r>
              <a:rPr lang="en-US" sz="2400" dirty="0"/>
              <a:t>. In the Font G</a:t>
            </a:r>
            <a:r>
              <a:rPr lang="en-US" sz="2400" dirty="0" smtClean="0"/>
              <a:t>roup</a:t>
            </a:r>
            <a:r>
              <a:rPr lang="en-US" sz="2400" dirty="0"/>
              <a:t>, click the </a:t>
            </a:r>
            <a:r>
              <a:rPr lang="en-US" sz="2400" b="1" dirty="0"/>
              <a:t>dialog </a:t>
            </a:r>
            <a:r>
              <a:rPr lang="en-US" sz="2400" b="1" dirty="0" smtClean="0"/>
              <a:t>box launcher</a:t>
            </a:r>
            <a:r>
              <a:rPr lang="en-US" sz="2400" dirty="0"/>
              <a:t>. The Font dialog </a:t>
            </a:r>
            <a:r>
              <a:rPr lang="en-US" sz="2400" dirty="0" smtClean="0"/>
              <a:t>box </a:t>
            </a:r>
            <a:r>
              <a:rPr lang="en-US" sz="2400" dirty="0"/>
              <a:t>appears, as shown </a:t>
            </a:r>
            <a:r>
              <a:rPr lang="en-US" sz="2400" dirty="0" smtClean="0"/>
              <a:t/>
            </a:r>
            <a:br>
              <a:rPr lang="en-US" sz="2400" dirty="0" smtClean="0"/>
            </a:br>
            <a:r>
              <a:rPr lang="en-US" sz="2400" dirty="0" smtClean="0"/>
              <a:t>on the next slide.</a:t>
            </a:r>
            <a:endParaRPr lang="en-US" sz="2400" dirty="0"/>
          </a:p>
        </p:txBody>
      </p:sp>
      <p:pic>
        <p:nvPicPr>
          <p:cNvPr id="2" name="Picture 1" descr="03.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1628800"/>
            <a:ext cx="3594905" cy="3045271"/>
          </a:xfrm>
          <a:prstGeom prst="rect">
            <a:avLst/>
          </a:prstGeom>
        </p:spPr>
      </p:pic>
      <p:pic>
        <p:nvPicPr>
          <p:cNvPr id="6" name="Picture 5" descr="underlin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7904" y="2420888"/>
            <a:ext cx="354112" cy="385588"/>
          </a:xfrm>
          <a:prstGeom prst="rect">
            <a:avLst/>
          </a:prstGeom>
        </p:spPr>
      </p:pic>
    </p:spTree>
    <p:extLst>
      <p:ext uri="{BB962C8B-B14F-4D97-AF65-F5344CB8AC3E}">
        <p14:creationId xmlns:p14="http://schemas.microsoft.com/office/powerpoint/2010/main" val="126355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Character </a:t>
            </a:r>
            <a:r>
              <a:rPr lang="en-US" dirty="0" smtClean="0"/>
              <a:t>Attributes</a:t>
            </a:r>
            <a:endParaRPr lang="en-US" dirty="0" smtClean="0">
              <a:ea typeface="+mj-ea"/>
              <a:cs typeface="+mj-cs"/>
            </a:endParaRPr>
          </a:p>
        </p:txBody>
      </p:sp>
      <p:pic>
        <p:nvPicPr>
          <p:cNvPr id="2" name="Picture 1" descr="03.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700808"/>
            <a:ext cx="7636952" cy="4384278"/>
          </a:xfrm>
          <a:prstGeom prst="rect">
            <a:avLst/>
          </a:prstGeom>
        </p:spPr>
      </p:pic>
    </p:spTree>
    <p:extLst>
      <p:ext uri="{BB962C8B-B14F-4D97-AF65-F5344CB8AC3E}">
        <p14:creationId xmlns:p14="http://schemas.microsoft.com/office/powerpoint/2010/main" val="2157224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Character </a:t>
            </a:r>
            <a:r>
              <a:rPr lang="en-US" dirty="0" smtClean="0"/>
              <a:t>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8"/>
            </a:pPr>
            <a:r>
              <a:rPr lang="en-US" sz="2400" dirty="0"/>
              <a:t>In the Effects section, click the </a:t>
            </a:r>
            <a:r>
              <a:rPr lang="en-US" sz="2400" b="1" dirty="0"/>
              <a:t>Small Caps</a:t>
            </a:r>
            <a:r>
              <a:rPr lang="en-US" sz="2400" dirty="0"/>
              <a:t> check box to insert a check mark.</a:t>
            </a:r>
          </a:p>
          <a:p>
            <a:pPr marL="457200" indent="-457200">
              <a:buFont typeface="+mj-lt"/>
              <a:buAutoNum type="arabicPeriod" startAt="8"/>
            </a:pPr>
            <a:r>
              <a:rPr lang="en-US" sz="2400" dirty="0"/>
              <a:t>Click the </a:t>
            </a:r>
            <a:r>
              <a:rPr lang="en-US" sz="2400" b="1" dirty="0"/>
              <a:t>drop-down arrow</a:t>
            </a:r>
            <a:r>
              <a:rPr lang="en-US" sz="2400" dirty="0"/>
              <a:t> on the Font Color menu. A menu of colors appears. A ScreenTip will appear when you place your insertion point over the colors; click </a:t>
            </a:r>
            <a:r>
              <a:rPr lang="en-US" sz="2400" b="1" dirty="0"/>
              <a:t>red</a:t>
            </a:r>
            <a:r>
              <a:rPr lang="en-US" sz="2400" dirty="0"/>
              <a:t> from the Standard Colors section at the </a:t>
            </a:r>
            <a:r>
              <a:rPr lang="en-US" sz="2400" dirty="0" smtClean="0"/>
              <a:t>bottom.</a:t>
            </a:r>
            <a:endParaRPr lang="en-US" sz="2400" dirty="0"/>
          </a:p>
          <a:p>
            <a:endParaRPr lang="en-US" sz="2400" dirty="0"/>
          </a:p>
        </p:txBody>
      </p:sp>
    </p:spTree>
    <p:extLst>
      <p:ext uri="{BB962C8B-B14F-4D97-AF65-F5344CB8AC3E}">
        <p14:creationId xmlns:p14="http://schemas.microsoft.com/office/powerpoint/2010/main" val="2465875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Objectives</a:t>
            </a:r>
          </a:p>
        </p:txBody>
      </p:sp>
      <p:pic>
        <p:nvPicPr>
          <p:cNvPr id="4" name="Picture 3" descr="03.SkillMatrix.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627912"/>
            <a:ext cx="8045648" cy="15527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Character </a:t>
            </a:r>
            <a:r>
              <a:rPr lang="en-US" dirty="0" smtClean="0"/>
              <a:t>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400" dirty="0"/>
              <a:t>Click the </a:t>
            </a:r>
            <a:r>
              <a:rPr lang="en-US" sz="2400" b="1" dirty="0"/>
              <a:t>Text Effects</a:t>
            </a:r>
            <a:r>
              <a:rPr lang="en-US" sz="2400" dirty="0"/>
              <a:t> </a:t>
            </a:r>
            <a:r>
              <a:rPr lang="en-US" sz="2400" dirty="0" smtClean="0"/>
              <a:t/>
            </a:r>
            <a:br>
              <a:rPr lang="en-US" sz="2400" dirty="0" smtClean="0"/>
            </a:br>
            <a:r>
              <a:rPr lang="en-US" sz="2400" dirty="0" smtClean="0"/>
              <a:t>button </a:t>
            </a:r>
            <a:r>
              <a:rPr lang="en-US" sz="2400" dirty="0"/>
              <a:t>at the bottom </a:t>
            </a:r>
            <a:r>
              <a:rPr lang="en-US" sz="2400" dirty="0" smtClean="0"/>
              <a:t/>
            </a:r>
            <a:br>
              <a:rPr lang="en-US" sz="2400" dirty="0" smtClean="0"/>
            </a:br>
            <a:r>
              <a:rPr lang="en-US" sz="2400" dirty="0" smtClean="0"/>
              <a:t>of </a:t>
            </a:r>
            <a:r>
              <a:rPr lang="en-US" sz="2400" dirty="0"/>
              <a:t>the dialog box. The </a:t>
            </a:r>
            <a:r>
              <a:rPr lang="en-US" sz="2400" dirty="0" smtClean="0"/>
              <a:t/>
            </a:r>
            <a:br>
              <a:rPr lang="en-US" sz="2400" dirty="0" smtClean="0"/>
            </a:br>
            <a:r>
              <a:rPr lang="en-US" sz="2400" dirty="0" smtClean="0"/>
              <a:t>Format </a:t>
            </a:r>
            <a:r>
              <a:rPr lang="en-US" sz="2400" dirty="0"/>
              <a:t>Text Effects </a:t>
            </a:r>
            <a:r>
              <a:rPr lang="en-US" sz="2400" dirty="0" smtClean="0"/>
              <a:t/>
            </a:r>
            <a:br>
              <a:rPr lang="en-US" sz="2400" dirty="0" smtClean="0"/>
            </a:br>
            <a:r>
              <a:rPr lang="en-US" sz="2400" dirty="0" smtClean="0"/>
              <a:t>dialog </a:t>
            </a:r>
            <a:r>
              <a:rPr lang="en-US" sz="2400" dirty="0"/>
              <a:t>box opens, </a:t>
            </a:r>
            <a:r>
              <a:rPr lang="en-US" sz="2400" dirty="0" smtClean="0"/>
              <a:t/>
            </a:r>
            <a:br>
              <a:rPr lang="en-US" sz="2400" dirty="0" smtClean="0"/>
            </a:br>
            <a:r>
              <a:rPr lang="en-US" sz="2400" dirty="0" smtClean="0"/>
              <a:t>as </a:t>
            </a:r>
            <a:r>
              <a:rPr lang="en-US" sz="2400" dirty="0"/>
              <a:t>shown </a:t>
            </a:r>
            <a:r>
              <a:rPr lang="en-US" sz="2400" dirty="0" smtClean="0"/>
              <a:t>at right.</a:t>
            </a:r>
          </a:p>
          <a:p>
            <a:pPr marL="457200" indent="-457200">
              <a:buFont typeface="+mj-lt"/>
              <a:buAutoNum type="arabicPeriod" startAt="10"/>
            </a:pPr>
            <a:r>
              <a:rPr lang="en-US" sz="2400" dirty="0" smtClean="0"/>
              <a:t> In </a:t>
            </a:r>
            <a:r>
              <a:rPr lang="en-US" sz="2400" dirty="0"/>
              <a:t>the Fill Color </a:t>
            </a:r>
            <a:r>
              <a:rPr lang="en-US" sz="2400" dirty="0" smtClean="0"/>
              <a:t/>
            </a:r>
            <a:br>
              <a:rPr lang="en-US" sz="2400" dirty="0" smtClean="0"/>
            </a:br>
            <a:r>
              <a:rPr lang="en-US" sz="2400" dirty="0" smtClean="0"/>
              <a:t>options </a:t>
            </a:r>
            <a:r>
              <a:rPr lang="en-US" sz="2400" dirty="0"/>
              <a:t>area, click </a:t>
            </a:r>
            <a:r>
              <a:rPr lang="en-US" sz="2400" dirty="0" smtClean="0"/>
              <a:t/>
            </a:r>
            <a:br>
              <a:rPr lang="en-US" sz="2400" dirty="0" smtClean="0"/>
            </a:br>
            <a:r>
              <a:rPr lang="en-US" sz="2400" dirty="0" smtClean="0"/>
              <a:t>the </a:t>
            </a:r>
            <a:r>
              <a:rPr lang="en-US" sz="2400" b="1" dirty="0"/>
              <a:t>Color drop-down </a:t>
            </a:r>
            <a:r>
              <a:rPr lang="en-US" sz="2400" b="1" dirty="0" smtClean="0"/>
              <a:t/>
            </a:r>
            <a:br>
              <a:rPr lang="en-US" sz="2400" b="1" dirty="0" smtClean="0"/>
            </a:br>
            <a:r>
              <a:rPr lang="en-US" sz="2400" b="1" dirty="0" smtClean="0"/>
              <a:t>arrow</a:t>
            </a:r>
            <a:r>
              <a:rPr lang="en-US" sz="2400" dirty="0"/>
              <a:t>. From the </a:t>
            </a:r>
            <a:r>
              <a:rPr lang="en-US" sz="2400" dirty="0" smtClean="0"/>
              <a:t/>
            </a:r>
            <a:br>
              <a:rPr lang="en-US" sz="2400" dirty="0" smtClean="0"/>
            </a:br>
            <a:r>
              <a:rPr lang="en-US" sz="2400" dirty="0" smtClean="0"/>
              <a:t>Standard </a:t>
            </a:r>
            <a:r>
              <a:rPr lang="en-US" sz="2400" dirty="0"/>
              <a:t>colors menu that appears, select </a:t>
            </a:r>
            <a:r>
              <a:rPr lang="en-US" sz="2400" b="1" dirty="0"/>
              <a:t>dark </a:t>
            </a:r>
            <a:r>
              <a:rPr lang="en-US" sz="2400" b="1" dirty="0" smtClean="0"/>
              <a:t>blue</a:t>
            </a:r>
            <a:r>
              <a:rPr lang="en-US" sz="2400" dirty="0" smtClean="0"/>
              <a:t>.</a:t>
            </a:r>
            <a:endParaRPr lang="en-US" sz="2400" dirty="0"/>
          </a:p>
        </p:txBody>
      </p:sp>
      <p:pic>
        <p:nvPicPr>
          <p:cNvPr id="2" name="Picture 1" descr="003.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1440" y="1628801"/>
            <a:ext cx="4752757" cy="3606814"/>
          </a:xfrm>
          <a:prstGeom prst="rect">
            <a:avLst/>
          </a:prstGeom>
        </p:spPr>
      </p:pic>
    </p:spTree>
    <p:extLst>
      <p:ext uri="{BB962C8B-B14F-4D97-AF65-F5344CB8AC3E}">
        <p14:creationId xmlns:p14="http://schemas.microsoft.com/office/powerpoint/2010/main" val="2723506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Character </a:t>
            </a:r>
            <a:r>
              <a:rPr lang="en-US" dirty="0" smtClean="0"/>
              <a:t>Attributes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2"/>
            </a:pPr>
            <a:r>
              <a:rPr lang="en-US" sz="2400" b="1" dirty="0" smtClean="0"/>
              <a:t> </a:t>
            </a:r>
            <a:r>
              <a:rPr lang="en-US" sz="2400" dirty="0" smtClean="0"/>
              <a:t>In </a:t>
            </a:r>
            <a:r>
              <a:rPr lang="en-US" sz="2400" dirty="0"/>
              <a:t>the directory in the left pane of the dialog box, click </a:t>
            </a:r>
            <a:r>
              <a:rPr lang="en-US" sz="2400" dirty="0" smtClean="0"/>
              <a:t/>
            </a:r>
            <a:br>
              <a:rPr lang="en-US" sz="2400" dirty="0" smtClean="0"/>
            </a:br>
            <a:r>
              <a:rPr lang="en-US" sz="2400" b="1" dirty="0" smtClean="0"/>
              <a:t>Text </a:t>
            </a:r>
            <a:r>
              <a:rPr lang="en-US" sz="2400" b="1" dirty="0"/>
              <a:t>Outlin</a:t>
            </a:r>
            <a:r>
              <a:rPr lang="en-US" sz="2400" dirty="0"/>
              <a:t>e, then select </a:t>
            </a:r>
            <a:r>
              <a:rPr lang="en-US" sz="2400" b="1" dirty="0"/>
              <a:t>Solid line</a:t>
            </a:r>
            <a:r>
              <a:rPr lang="en-US" sz="2400" dirty="0"/>
              <a:t> in the options that appear in the right pane.</a:t>
            </a:r>
          </a:p>
          <a:p>
            <a:pPr marL="457200" indent="-457200">
              <a:buFont typeface="+mj-lt"/>
              <a:buAutoNum type="arabicPeriod" startAt="12"/>
            </a:pPr>
            <a:r>
              <a:rPr lang="en-US" sz="2400" b="1" dirty="0" smtClean="0"/>
              <a:t> </a:t>
            </a:r>
            <a:r>
              <a:rPr lang="en-US" sz="2400" dirty="0" smtClean="0"/>
              <a:t>In </a:t>
            </a:r>
            <a:r>
              <a:rPr lang="en-US" sz="2400" dirty="0"/>
              <a:t>the Outline Style category, change the width from .75 to </a:t>
            </a:r>
            <a:r>
              <a:rPr lang="en-US" sz="2400" b="1" dirty="0"/>
              <a:t>1.5</a:t>
            </a:r>
            <a:r>
              <a:rPr lang="en-US" sz="2400" dirty="0"/>
              <a:t> pt. Click </a:t>
            </a:r>
            <a:r>
              <a:rPr lang="en-US" sz="2400" b="1" dirty="0"/>
              <a:t>Close</a:t>
            </a:r>
            <a:r>
              <a:rPr lang="en-US" sz="2400" dirty="0"/>
              <a:t> to close the Format Text Effects dialog </a:t>
            </a:r>
            <a:r>
              <a:rPr lang="en-US" sz="2400" dirty="0" smtClean="0"/>
              <a:t>box.</a:t>
            </a:r>
            <a:endParaRPr lang="en-US" sz="2400" dirty="0"/>
          </a:p>
          <a:p>
            <a:pPr marL="457200" indent="-457200">
              <a:buFont typeface="+mj-lt"/>
              <a:buAutoNum type="arabicPeriod" startAt="12"/>
            </a:pPr>
            <a:r>
              <a:rPr lang="en-US" sz="2400" b="1" dirty="0" smtClean="0"/>
              <a:t> </a:t>
            </a:r>
            <a:r>
              <a:rPr lang="en-US" sz="2400" dirty="0" smtClean="0"/>
              <a:t>In </a:t>
            </a:r>
            <a:r>
              <a:rPr lang="en-US" sz="2400" dirty="0"/>
              <a:t>the Font dialog box, click the </a:t>
            </a:r>
            <a:r>
              <a:rPr lang="en-US" sz="2400" b="1" dirty="0"/>
              <a:t>Small Caps</a:t>
            </a:r>
            <a:r>
              <a:rPr lang="en-US" sz="2400" dirty="0"/>
              <a:t> check box to remove the check mark.</a:t>
            </a:r>
          </a:p>
          <a:p>
            <a:pPr marL="457200" indent="-457200">
              <a:buFont typeface="+mj-lt"/>
              <a:buAutoNum type="arabicPeriod" startAt="12"/>
            </a:pPr>
            <a:r>
              <a:rPr lang="en-US" sz="2400" b="1" dirty="0" smtClean="0"/>
              <a:t> </a:t>
            </a:r>
            <a:r>
              <a:rPr lang="en-US" sz="2400" dirty="0" smtClean="0"/>
              <a:t>Click </a:t>
            </a:r>
            <a:r>
              <a:rPr lang="en-US" sz="2400" b="1" dirty="0"/>
              <a:t>OK</a:t>
            </a:r>
            <a:r>
              <a:rPr lang="en-US" sz="2400" dirty="0"/>
              <a:t>, then deselect the text.</a:t>
            </a:r>
          </a:p>
          <a:p>
            <a:pPr marL="457200" indent="-457200">
              <a:buFont typeface="+mj-lt"/>
              <a:buAutoNum type="arabicPeriod" startAt="12"/>
            </a:pPr>
            <a:r>
              <a:rPr lang="en-US" sz="2400" b="1" dirty="0" smtClean="0"/>
              <a:t> SAVE</a:t>
            </a:r>
            <a:r>
              <a:rPr lang="en-US" sz="2400" dirty="0" smtClean="0"/>
              <a:t> </a:t>
            </a:r>
            <a:r>
              <a:rPr lang="en-US" sz="2400" dirty="0"/>
              <a:t>the document as </a:t>
            </a:r>
            <a:r>
              <a:rPr lang="en-US" sz="2400" b="1" i="1" dirty="0"/>
              <a:t>classes_1</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pPr marL="457200" indent="-457200">
              <a:buFont typeface="+mj-lt"/>
              <a:buAutoNum type="arabicPeriod" startAt="10"/>
            </a:pPr>
            <a:endParaRPr lang="en-US" sz="2400" dirty="0"/>
          </a:p>
          <a:p>
            <a:endParaRPr lang="en-US" sz="2400" dirty="0"/>
          </a:p>
        </p:txBody>
      </p:sp>
    </p:spTree>
    <p:extLst>
      <p:ext uri="{BB962C8B-B14F-4D97-AF65-F5344CB8AC3E}">
        <p14:creationId xmlns:p14="http://schemas.microsoft.com/office/powerpoint/2010/main" val="197108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Changing Case</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a:t>When you need to change the case (capitalization) of text, Word provides several options and an easy way to choose the one you want. </a:t>
            </a:r>
            <a:endParaRPr lang="en-US" sz="2200" dirty="0" smtClean="0"/>
          </a:p>
          <a:p>
            <a:r>
              <a:rPr lang="en-US" sz="2200" dirty="0" smtClean="0"/>
              <a:t>In </a:t>
            </a:r>
            <a:r>
              <a:rPr lang="en-US" sz="2200" dirty="0"/>
              <a:t>this exercise, you learn to use the commands in Word’s Change Case menu to change capitalization.</a:t>
            </a:r>
          </a:p>
          <a:p>
            <a:r>
              <a:rPr lang="en-US" sz="2200" dirty="0"/>
              <a:t>The Change Case menu in the Font group has five options for changing the capitalization of text:</a:t>
            </a:r>
          </a:p>
          <a:p>
            <a:pPr lvl="0"/>
            <a:r>
              <a:rPr lang="en-US" sz="2200" b="1" dirty="0"/>
              <a:t>Sentence case</a:t>
            </a:r>
            <a:r>
              <a:rPr lang="en-US" sz="2200" dirty="0"/>
              <a:t>: Capitalizes the first word in each sentence</a:t>
            </a:r>
          </a:p>
          <a:p>
            <a:pPr lvl="0"/>
            <a:r>
              <a:rPr lang="en-US" sz="2200" b="1" dirty="0"/>
              <a:t>lowercase</a:t>
            </a:r>
            <a:r>
              <a:rPr lang="en-US" sz="2200" dirty="0"/>
              <a:t>: Changes all characters to lowercase</a:t>
            </a:r>
          </a:p>
          <a:p>
            <a:pPr lvl="0"/>
            <a:r>
              <a:rPr lang="en-US" sz="2200" b="1" dirty="0"/>
              <a:t>UPPERCASE</a:t>
            </a:r>
            <a:r>
              <a:rPr lang="en-US" sz="2200" dirty="0"/>
              <a:t>: Changes all characters to capital letters</a:t>
            </a:r>
          </a:p>
          <a:p>
            <a:pPr lvl="0"/>
            <a:r>
              <a:rPr lang="en-US" sz="2200" b="1" dirty="0"/>
              <a:t>Capitalize Each Word</a:t>
            </a:r>
            <a:r>
              <a:rPr lang="en-US" sz="2200" dirty="0"/>
              <a:t>: Capitalizes the first character of each word</a:t>
            </a:r>
          </a:p>
          <a:p>
            <a:pPr lvl="0"/>
            <a:r>
              <a:rPr lang="en-US" sz="2200" b="1" dirty="0" err="1"/>
              <a:t>tOGGLE</a:t>
            </a:r>
            <a:r>
              <a:rPr lang="en-US" sz="2200" b="1" dirty="0"/>
              <a:t> </a:t>
            </a:r>
            <a:r>
              <a:rPr lang="en-US" sz="2200" b="1" dirty="0" err="1"/>
              <a:t>cASE</a:t>
            </a:r>
            <a:r>
              <a:rPr lang="en-US" sz="2200" dirty="0"/>
              <a:t>: Changes each character to its opposite case</a:t>
            </a:r>
          </a:p>
          <a:p>
            <a:endParaRPr lang="en-US" sz="2400" dirty="0"/>
          </a:p>
        </p:txBody>
      </p:sp>
    </p:spTree>
    <p:extLst>
      <p:ext uri="{BB962C8B-B14F-4D97-AF65-F5344CB8AC3E}">
        <p14:creationId xmlns:p14="http://schemas.microsoft.com/office/powerpoint/2010/main" val="1481870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Change Case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lvl="0" indent="-457200">
              <a:buFont typeface="+mj-lt"/>
              <a:buAutoNum type="arabicPeriod"/>
            </a:pPr>
            <a:r>
              <a:rPr lang="en-US" sz="2400" dirty="0"/>
              <a:t>Select the title, </a:t>
            </a:r>
            <a:r>
              <a:rPr lang="en-US" sz="2400" b="1" dirty="0"/>
              <a:t>Preston Creek Family YMCA</a:t>
            </a:r>
            <a:r>
              <a:rPr lang="en-US" sz="2400" dirty="0"/>
              <a:t>. In the Font group, click the </a:t>
            </a:r>
            <a:r>
              <a:rPr lang="en-US" sz="2400" b="1" dirty="0"/>
              <a:t>Change </a:t>
            </a:r>
            <a:r>
              <a:rPr lang="en-US" sz="2400" b="1" dirty="0" smtClean="0"/>
              <a:t>Case</a:t>
            </a:r>
            <a:r>
              <a:rPr lang="en-US" sz="2400" dirty="0" smtClean="0"/>
              <a:t>        button</a:t>
            </a:r>
            <a:r>
              <a:rPr lang="en-US" sz="2400" dirty="0"/>
              <a:t>. A menu of case options appears, as shown </a:t>
            </a:r>
            <a:r>
              <a:rPr lang="en-US" sz="2400" dirty="0" smtClean="0"/>
              <a:t>below.</a:t>
            </a:r>
            <a:endParaRPr lang="en-US" sz="2400" dirty="0"/>
          </a:p>
        </p:txBody>
      </p:sp>
      <p:pic>
        <p:nvPicPr>
          <p:cNvPr id="3" name="Picture 2" descr="c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2492896"/>
            <a:ext cx="458470" cy="352159"/>
          </a:xfrm>
          <a:prstGeom prst="rect">
            <a:avLst/>
          </a:prstGeom>
        </p:spPr>
      </p:pic>
      <p:pic>
        <p:nvPicPr>
          <p:cNvPr id="4" name="Picture 3" descr="03.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4734" y="3214874"/>
            <a:ext cx="5630164" cy="3216406"/>
          </a:xfrm>
          <a:prstGeom prst="rect">
            <a:avLst/>
          </a:prstGeom>
        </p:spPr>
      </p:pic>
    </p:spTree>
    <p:extLst>
      <p:ext uri="{BB962C8B-B14F-4D97-AF65-F5344CB8AC3E}">
        <p14:creationId xmlns:p14="http://schemas.microsoft.com/office/powerpoint/2010/main" val="463965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Case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2"/>
            </a:pPr>
            <a:r>
              <a:rPr lang="en-US" sz="2400" dirty="0" smtClean="0"/>
              <a:t>Click </a:t>
            </a:r>
            <a:r>
              <a:rPr lang="en-US" sz="2400" b="1" dirty="0"/>
              <a:t>UPPERCASE</a:t>
            </a:r>
            <a:r>
              <a:rPr lang="en-US" sz="2400" dirty="0"/>
              <a:t>. All letters are capitalized.</a:t>
            </a:r>
          </a:p>
          <a:p>
            <a:pPr marL="457200" indent="-457200">
              <a:buFont typeface="+mj-lt"/>
              <a:buAutoNum type="arabicPeriod" startAt="2"/>
            </a:pPr>
            <a:r>
              <a:rPr lang="en-US" sz="2400" dirty="0" smtClean="0"/>
              <a:t>With </a:t>
            </a:r>
            <a:r>
              <a:rPr lang="en-US" sz="2400" dirty="0"/>
              <a:t>the text still selected, click the </a:t>
            </a:r>
            <a:r>
              <a:rPr lang="en-US" sz="2400" b="1" dirty="0"/>
              <a:t>Change </a:t>
            </a:r>
            <a:r>
              <a:rPr lang="en-US" sz="2400" b="1" dirty="0" smtClean="0"/>
              <a:t>Case</a:t>
            </a:r>
            <a:br>
              <a:rPr lang="en-US" sz="2400" b="1" dirty="0" smtClean="0"/>
            </a:br>
            <a:r>
              <a:rPr lang="en-US" sz="2400" dirty="0" smtClean="0"/>
              <a:t>button </a:t>
            </a:r>
            <a:r>
              <a:rPr lang="en-US" sz="2400" dirty="0"/>
              <a:t>again and select lowercase.</a:t>
            </a:r>
          </a:p>
          <a:p>
            <a:pPr marL="457200" indent="-457200">
              <a:buFont typeface="+mj-lt"/>
              <a:buAutoNum type="arabicPeriod" startAt="2"/>
            </a:pPr>
            <a:r>
              <a:rPr lang="en-US" sz="2400" dirty="0" smtClean="0"/>
              <a:t>With </a:t>
            </a:r>
            <a:r>
              <a:rPr lang="en-US" sz="2400" dirty="0"/>
              <a:t>the text still selected, click the </a:t>
            </a:r>
            <a:r>
              <a:rPr lang="en-US" sz="2400" b="1" dirty="0"/>
              <a:t>Change Case</a:t>
            </a:r>
            <a:r>
              <a:rPr lang="en-US" sz="2400" dirty="0"/>
              <a:t> </a:t>
            </a:r>
            <a:r>
              <a:rPr lang="en-US" sz="2400" b="1" dirty="0"/>
              <a:t/>
            </a:r>
            <a:br>
              <a:rPr lang="en-US" sz="2400" b="1" dirty="0"/>
            </a:br>
            <a:r>
              <a:rPr lang="en-US" sz="2400" dirty="0" smtClean="0"/>
              <a:t>button </a:t>
            </a:r>
            <a:r>
              <a:rPr lang="en-US" sz="2400" dirty="0"/>
              <a:t>again, then click </a:t>
            </a:r>
            <a:r>
              <a:rPr lang="en-US" sz="2400" b="1" dirty="0"/>
              <a:t>Capitalize Each Word</a:t>
            </a:r>
            <a:r>
              <a:rPr lang="en-US" sz="2400" dirty="0"/>
              <a:t>.</a:t>
            </a:r>
          </a:p>
          <a:p>
            <a:pPr marL="457200" indent="-457200">
              <a:buFont typeface="+mj-lt"/>
              <a:buAutoNum type="arabicPeriod" startAt="2"/>
            </a:pPr>
            <a:r>
              <a:rPr lang="en-US" sz="2400" dirty="0" smtClean="0"/>
              <a:t>Select </a:t>
            </a:r>
            <a:r>
              <a:rPr lang="en-US" sz="2400" dirty="0" err="1"/>
              <a:t>Ymca</a:t>
            </a:r>
            <a:r>
              <a:rPr lang="en-US" sz="2400" dirty="0"/>
              <a:t>. Click the</a:t>
            </a:r>
            <a:r>
              <a:rPr lang="en-US" sz="2400" b="1" dirty="0"/>
              <a:t> Change </a:t>
            </a:r>
            <a:r>
              <a:rPr lang="en-US" sz="2400" b="1" dirty="0" smtClean="0"/>
              <a:t>Case</a:t>
            </a:r>
            <a:r>
              <a:rPr lang="en-US" sz="2400" dirty="0" smtClean="0"/>
              <a:t>        button </a:t>
            </a:r>
            <a:r>
              <a:rPr lang="en-US" sz="2400" dirty="0"/>
              <a:t>again </a:t>
            </a:r>
            <a:r>
              <a:rPr lang="en-US" sz="2400" dirty="0" smtClean="0"/>
              <a:t/>
            </a:r>
            <a:br>
              <a:rPr lang="en-US" sz="2400" dirty="0" smtClean="0"/>
            </a:br>
            <a:r>
              <a:rPr lang="en-US" sz="2400" dirty="0" smtClean="0"/>
              <a:t>and </a:t>
            </a:r>
            <a:r>
              <a:rPr lang="en-US" sz="2400" dirty="0"/>
              <a:t>choose </a:t>
            </a:r>
            <a:r>
              <a:rPr lang="en-US" sz="2400" b="1" dirty="0"/>
              <a:t>UPPERCASE</a:t>
            </a:r>
            <a:r>
              <a:rPr lang="en-US" sz="2400" dirty="0"/>
              <a:t>.</a:t>
            </a:r>
          </a:p>
          <a:p>
            <a:pPr marL="457200" indent="-457200">
              <a:buFont typeface="+mj-lt"/>
              <a:buAutoNum type="arabicPeriod" startAt="2"/>
            </a:pPr>
            <a:r>
              <a:rPr lang="en-US" sz="2400" dirty="0" smtClean="0"/>
              <a:t>Click </a:t>
            </a:r>
            <a:r>
              <a:rPr lang="en-US" sz="2400" dirty="0"/>
              <a:t>in a blank area of the document to deselect the text.</a:t>
            </a:r>
          </a:p>
          <a:p>
            <a:pPr marL="457200" indent="-457200">
              <a:buFont typeface="+mj-lt"/>
              <a:buAutoNum type="arabicPeriod" startAt="2"/>
            </a:pPr>
            <a:r>
              <a:rPr lang="en-US" sz="2400" b="1" dirty="0" smtClean="0"/>
              <a:t>SAVE</a:t>
            </a:r>
            <a:r>
              <a:rPr lang="en-US" sz="2400" dirty="0" smtClean="0"/>
              <a:t> </a:t>
            </a:r>
            <a:r>
              <a:rPr lang="en-US" sz="2400" dirty="0"/>
              <a:t>the document as </a:t>
            </a:r>
            <a:r>
              <a:rPr lang="en-US" sz="2400" b="1" i="1" dirty="0"/>
              <a:t>classes_2</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p:txBody>
      </p:sp>
      <p:pic>
        <p:nvPicPr>
          <p:cNvPr id="4" name="Picture 3" descr="c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2132856"/>
            <a:ext cx="458470" cy="352159"/>
          </a:xfrm>
          <a:prstGeom prst="rect">
            <a:avLst/>
          </a:prstGeom>
        </p:spPr>
      </p:pic>
      <p:pic>
        <p:nvPicPr>
          <p:cNvPr id="5" name="Picture 4" descr="c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312" y="2924944"/>
            <a:ext cx="458470" cy="352159"/>
          </a:xfrm>
          <a:prstGeom prst="rect">
            <a:avLst/>
          </a:prstGeom>
        </p:spPr>
      </p:pic>
      <p:pic>
        <p:nvPicPr>
          <p:cNvPr id="6" name="Picture 5" descr="ca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706" y="3717032"/>
            <a:ext cx="458470" cy="352159"/>
          </a:xfrm>
          <a:prstGeom prst="rect">
            <a:avLst/>
          </a:prstGeom>
        </p:spPr>
      </p:pic>
    </p:spTree>
    <p:extLst>
      <p:ext uri="{BB962C8B-B14F-4D97-AF65-F5344CB8AC3E}">
        <p14:creationId xmlns:p14="http://schemas.microsoft.com/office/powerpoint/2010/main" val="53032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Highlighting Text</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Highlighting tool in the Font group enables you to apply a highlighting color across text to stress the importance of that text and draw attention to it quickly. </a:t>
            </a:r>
            <a:endParaRPr lang="en-US" sz="2400" dirty="0" smtClean="0"/>
          </a:p>
          <a:p>
            <a:r>
              <a:rPr lang="en-US" sz="2400" dirty="0" smtClean="0"/>
              <a:t>In </a:t>
            </a:r>
            <a:r>
              <a:rPr lang="en-US" sz="2400" dirty="0"/>
              <a:t>this exercise, you learn to use Word’s Text Highlighting feature to add highlighting color to selected text.</a:t>
            </a:r>
          </a:p>
          <a:p>
            <a:r>
              <a:rPr lang="en-US" sz="2400" dirty="0"/>
              <a:t>To highlight text, first select the text you want to emphasize, then click the Text Highlight Color button in the Font group and select the color of your choice. </a:t>
            </a:r>
            <a:endParaRPr lang="en-US" sz="2400" dirty="0" smtClean="0"/>
          </a:p>
          <a:p>
            <a:r>
              <a:rPr lang="en-US" sz="2400" dirty="0" smtClean="0"/>
              <a:t>To </a:t>
            </a:r>
            <a:r>
              <a:rPr lang="en-US" sz="2400" dirty="0"/>
              <a:t>remove highlighting, select the highlighted text and choose No Color from the Text Highlight Color menu </a:t>
            </a:r>
          </a:p>
        </p:txBody>
      </p:sp>
    </p:spTree>
    <p:extLst>
      <p:ext uri="{BB962C8B-B14F-4D97-AF65-F5344CB8AC3E}">
        <p14:creationId xmlns:p14="http://schemas.microsoft.com/office/powerpoint/2010/main" val="81773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Highlight Text</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In </a:t>
            </a:r>
            <a:r>
              <a:rPr lang="en-US" sz="2400" dirty="0"/>
              <a:t>the Font</a:t>
            </a:r>
            <a:r>
              <a:rPr lang="en-US" sz="2400" i="1" dirty="0"/>
              <a:t> </a:t>
            </a:r>
            <a:r>
              <a:rPr lang="en-US" sz="2400" dirty="0"/>
              <a:t>group, click the </a:t>
            </a:r>
            <a:r>
              <a:rPr lang="en-US" sz="2400" b="1" dirty="0"/>
              <a:t>Text Highlight </a:t>
            </a:r>
            <a:r>
              <a:rPr lang="en-US" sz="2400" b="1" dirty="0" smtClean="0"/>
              <a:t>Color</a:t>
            </a:r>
            <a:r>
              <a:rPr lang="en-US" sz="2400" dirty="0" smtClean="0"/>
              <a:t/>
            </a:r>
            <a:br>
              <a:rPr lang="en-US" sz="2400" dirty="0" smtClean="0"/>
            </a:br>
            <a:r>
              <a:rPr lang="en-US" sz="2400" dirty="0" smtClean="0"/>
              <a:t>button</a:t>
            </a:r>
            <a:r>
              <a:rPr lang="en-US" sz="2400" dirty="0"/>
              <a:t>. Place your insertion point within the document, and notice that Highlighting is turned on and the pointer changes to a highlighter pen icon.</a:t>
            </a:r>
          </a:p>
          <a:p>
            <a:pPr marL="457200" indent="-457200">
              <a:buFont typeface="+mj-lt"/>
              <a:buAutoNum type="arabicPeriod"/>
            </a:pPr>
            <a:r>
              <a:rPr lang="en-US" sz="2400" dirty="0" smtClean="0"/>
              <a:t>Under </a:t>
            </a:r>
            <a:r>
              <a:rPr lang="en-US" sz="2400" dirty="0"/>
              <a:t>the Core Express heading in your document, select the last sentence, </a:t>
            </a:r>
            <a:r>
              <a:rPr lang="en-US" sz="2400" b="1" dirty="0"/>
              <a:t>This new class is open to all fitness levels!</a:t>
            </a:r>
            <a:r>
              <a:rPr lang="en-US" sz="2400" dirty="0"/>
              <a:t> When you release the mouse button, the text is highlighted in yellow.</a:t>
            </a:r>
          </a:p>
          <a:p>
            <a:pPr marL="457200" indent="-457200">
              <a:buFont typeface="+mj-lt"/>
              <a:buAutoNum type="arabicPeriod"/>
            </a:pPr>
            <a:r>
              <a:rPr lang="en-US" sz="2400" dirty="0" smtClean="0"/>
              <a:t>Click </a:t>
            </a:r>
            <a:r>
              <a:rPr lang="en-US" sz="2400" dirty="0"/>
              <a:t>the </a:t>
            </a:r>
            <a:r>
              <a:rPr lang="en-US" sz="2400" b="1" dirty="0"/>
              <a:t>Text Highlight </a:t>
            </a:r>
            <a:r>
              <a:rPr lang="en-US" sz="2400" b="1" dirty="0" smtClean="0"/>
              <a:t>Color</a:t>
            </a:r>
            <a:r>
              <a:rPr lang="en-US" sz="2400" dirty="0" smtClean="0"/>
              <a:t>        button </a:t>
            </a:r>
            <a:r>
              <a:rPr lang="en-US" sz="2400" dirty="0"/>
              <a:t>again to turn </a:t>
            </a:r>
            <a:r>
              <a:rPr lang="en-US" sz="2400" dirty="0" smtClean="0"/>
              <a:t/>
            </a:r>
            <a:br>
              <a:rPr lang="en-US" sz="2400" dirty="0" smtClean="0"/>
            </a:br>
            <a:r>
              <a:rPr lang="en-US" sz="2400" dirty="0" smtClean="0"/>
              <a:t>off </a:t>
            </a:r>
            <a:r>
              <a:rPr lang="en-US" sz="2400" dirty="0"/>
              <a:t>Highlighting</a:t>
            </a:r>
            <a:r>
              <a:rPr lang="en-US" sz="2400" dirty="0" smtClean="0"/>
              <a:t>.</a:t>
            </a:r>
            <a:endParaRPr lang="en-US" sz="2400" dirty="0"/>
          </a:p>
        </p:txBody>
      </p:sp>
      <p:pic>
        <p:nvPicPr>
          <p:cNvPr id="2" name="Picture 1" descr="highligh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060848"/>
            <a:ext cx="424948" cy="415290"/>
          </a:xfrm>
          <a:prstGeom prst="rect">
            <a:avLst/>
          </a:prstGeom>
        </p:spPr>
      </p:pic>
      <p:pic>
        <p:nvPicPr>
          <p:cNvPr id="5" name="Picture 4" descr="highligh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5157192"/>
            <a:ext cx="424948" cy="415290"/>
          </a:xfrm>
          <a:prstGeom prst="rect">
            <a:avLst/>
          </a:prstGeom>
        </p:spPr>
      </p:pic>
    </p:spTree>
    <p:extLst>
      <p:ext uri="{BB962C8B-B14F-4D97-AF65-F5344CB8AC3E}">
        <p14:creationId xmlns:p14="http://schemas.microsoft.com/office/powerpoint/2010/main" val="70135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Highlight Text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400" dirty="0" smtClean="0"/>
              <a:t>Select </a:t>
            </a:r>
            <a:r>
              <a:rPr lang="en-US" sz="2400" dirty="0"/>
              <a:t>the text you highlighted in step 2. Click the </a:t>
            </a:r>
            <a:r>
              <a:rPr lang="en-US" sz="2400" b="1" dirty="0"/>
              <a:t>drop-down arrow</a:t>
            </a:r>
            <a:r>
              <a:rPr lang="en-US" sz="2400" dirty="0"/>
              <a:t> beside the Text Highlight </a:t>
            </a:r>
            <a:r>
              <a:rPr lang="en-US" sz="2400" dirty="0" smtClean="0"/>
              <a:t>Color       button</a:t>
            </a:r>
            <a:r>
              <a:rPr lang="en-US" sz="2400" dirty="0"/>
              <a:t>. A menu of colors appears, as shown </a:t>
            </a:r>
            <a:r>
              <a:rPr lang="en-US" sz="2400" dirty="0" smtClean="0"/>
              <a:t>below. </a:t>
            </a:r>
            <a:r>
              <a:rPr lang="en-US" sz="2400" dirty="0"/>
              <a:t>Click </a:t>
            </a:r>
            <a:r>
              <a:rPr lang="en-US" sz="2400" b="1" dirty="0"/>
              <a:t>turquoise</a:t>
            </a:r>
            <a:r>
              <a:rPr lang="en-US" sz="2400" dirty="0"/>
              <a:t> (the third color </a:t>
            </a:r>
            <a:r>
              <a:rPr lang="en-US" sz="2400" dirty="0" smtClean="0"/>
              <a:t/>
            </a:r>
            <a:br>
              <a:rPr lang="en-US" sz="2400" dirty="0" smtClean="0"/>
            </a:br>
            <a:r>
              <a:rPr lang="en-US" sz="2400" dirty="0" smtClean="0"/>
              <a:t>from </a:t>
            </a:r>
            <a:r>
              <a:rPr lang="en-US" sz="2400" dirty="0"/>
              <a:t>the left in </a:t>
            </a:r>
            <a:r>
              <a:rPr lang="en-US" sz="2400" dirty="0" smtClean="0"/>
              <a:t/>
            </a:r>
            <a:br>
              <a:rPr lang="en-US" sz="2400" dirty="0" smtClean="0"/>
            </a:br>
            <a:r>
              <a:rPr lang="en-US" sz="2400" dirty="0" smtClean="0"/>
              <a:t>the </a:t>
            </a:r>
            <a:r>
              <a:rPr lang="en-US" sz="2400" dirty="0"/>
              <a:t>top row of </a:t>
            </a:r>
            <a:r>
              <a:rPr lang="en-US" sz="2400" dirty="0" smtClean="0"/>
              <a:t/>
            </a:r>
            <a:br>
              <a:rPr lang="en-US" sz="2400" dirty="0" smtClean="0"/>
            </a:br>
            <a:r>
              <a:rPr lang="en-US" sz="2400" dirty="0" smtClean="0"/>
              <a:t>the </a:t>
            </a:r>
            <a:r>
              <a:rPr lang="en-US" sz="2400" dirty="0"/>
              <a:t>menu). </a:t>
            </a:r>
            <a:r>
              <a:rPr lang="en-US" sz="2400" dirty="0" smtClean="0"/>
              <a:t/>
            </a:r>
            <a:br>
              <a:rPr lang="en-US" sz="2400" dirty="0" smtClean="0"/>
            </a:br>
            <a:r>
              <a:rPr lang="en-US" sz="2400" dirty="0" smtClean="0"/>
              <a:t>Notice </a:t>
            </a:r>
            <a:r>
              <a:rPr lang="en-US" sz="2400" dirty="0"/>
              <a:t>the </a:t>
            </a:r>
            <a:r>
              <a:rPr lang="en-US" sz="2400" dirty="0" smtClean="0"/>
              <a:t/>
            </a:r>
            <a:br>
              <a:rPr lang="en-US" sz="2400" dirty="0" smtClean="0"/>
            </a:br>
            <a:r>
              <a:rPr lang="en-US" sz="2400" dirty="0" smtClean="0"/>
              <a:t>highlight </a:t>
            </a:r>
            <a:r>
              <a:rPr lang="en-US" sz="2400" dirty="0"/>
              <a:t>color </a:t>
            </a:r>
            <a:r>
              <a:rPr lang="en-US" sz="2400" dirty="0" smtClean="0"/>
              <a:t/>
            </a:r>
            <a:br>
              <a:rPr lang="en-US" sz="2400" dirty="0" smtClean="0"/>
            </a:br>
            <a:r>
              <a:rPr lang="en-US" sz="2400" dirty="0" smtClean="0"/>
              <a:t>in the </a:t>
            </a:r>
            <a:r>
              <a:rPr lang="en-US" sz="2400" dirty="0"/>
              <a:t>text and </a:t>
            </a:r>
            <a:r>
              <a:rPr lang="en-US" sz="2400" dirty="0" smtClean="0"/>
              <a:t/>
            </a:r>
            <a:br>
              <a:rPr lang="en-US" sz="2400" dirty="0" smtClean="0"/>
            </a:br>
            <a:r>
              <a:rPr lang="en-US" sz="2400" dirty="0" smtClean="0"/>
              <a:t>the Text</a:t>
            </a:r>
            <a:r>
              <a:rPr lang="en-US" sz="2400" b="1" dirty="0" smtClean="0"/>
              <a:t> </a:t>
            </a:r>
            <a:r>
              <a:rPr lang="en-US" sz="2400" dirty="0"/>
              <a:t>Highlight </a:t>
            </a:r>
            <a:r>
              <a:rPr lang="en-US" sz="2400" dirty="0" smtClean="0"/>
              <a:t/>
            </a:r>
            <a:br>
              <a:rPr lang="en-US" sz="2400" dirty="0" smtClean="0"/>
            </a:br>
            <a:r>
              <a:rPr lang="en-US" sz="2400" dirty="0" smtClean="0"/>
              <a:t>Color </a:t>
            </a:r>
            <a:r>
              <a:rPr lang="en-US" sz="2400" b="1" dirty="0" smtClean="0"/>
              <a:t>       </a:t>
            </a:r>
            <a:r>
              <a:rPr lang="en-US" sz="2400" dirty="0" smtClean="0"/>
              <a:t>button </a:t>
            </a:r>
            <a:r>
              <a:rPr lang="en-US" sz="2400" dirty="0"/>
              <a:t>in the Ribbon has changed to turquoise</a:t>
            </a:r>
            <a:r>
              <a:rPr lang="en-US" sz="2400" dirty="0" smtClean="0"/>
              <a:t>.</a:t>
            </a:r>
            <a:endParaRPr lang="en-US" sz="2400" dirty="0"/>
          </a:p>
        </p:txBody>
      </p:sp>
      <p:pic>
        <p:nvPicPr>
          <p:cNvPr id="4" name="Picture 3" descr="highligh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2010048"/>
            <a:ext cx="424948" cy="415290"/>
          </a:xfrm>
          <a:prstGeom prst="rect">
            <a:avLst/>
          </a:prstGeom>
        </p:spPr>
      </p:pic>
      <p:pic>
        <p:nvPicPr>
          <p:cNvPr id="2" name="Picture 1" descr="03.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1840" y="2852936"/>
            <a:ext cx="5274032" cy="2566381"/>
          </a:xfrm>
          <a:prstGeom prst="rect">
            <a:avLst/>
          </a:prstGeom>
        </p:spPr>
      </p:pic>
      <p:pic>
        <p:nvPicPr>
          <p:cNvPr id="6" name="Picture 5" descr="highligh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5733256"/>
            <a:ext cx="424948" cy="415290"/>
          </a:xfrm>
          <a:prstGeom prst="rect">
            <a:avLst/>
          </a:prstGeom>
        </p:spPr>
      </p:pic>
    </p:spTree>
    <p:extLst>
      <p:ext uri="{BB962C8B-B14F-4D97-AF65-F5344CB8AC3E}">
        <p14:creationId xmlns:p14="http://schemas.microsoft.com/office/powerpoint/2010/main" val="2307966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Highlight Text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Select </a:t>
            </a:r>
            <a:r>
              <a:rPr lang="en-US" sz="2400" dirty="0"/>
              <a:t>the text again. Click the </a:t>
            </a:r>
            <a:r>
              <a:rPr lang="en-US" sz="2400" b="1" dirty="0"/>
              <a:t>Text Highlight </a:t>
            </a:r>
            <a:r>
              <a:rPr lang="en-US" sz="2400" b="1" dirty="0" smtClean="0"/>
              <a:t>Color</a:t>
            </a:r>
            <a:r>
              <a:rPr lang="en-US" sz="2400" dirty="0" smtClean="0"/>
              <a:t/>
            </a:r>
            <a:br>
              <a:rPr lang="en-US" sz="2400" dirty="0" smtClean="0"/>
            </a:br>
            <a:r>
              <a:rPr lang="en-US" sz="2400" dirty="0" smtClean="0"/>
              <a:t>button </a:t>
            </a:r>
            <a:r>
              <a:rPr lang="en-US" sz="2400" dirty="0"/>
              <a:t>again to remove the highlight color by selecting </a:t>
            </a:r>
            <a:r>
              <a:rPr lang="en-US" sz="2400" dirty="0" smtClean="0"/>
              <a:t/>
            </a:r>
            <a:br>
              <a:rPr lang="en-US" sz="2400" dirty="0" smtClean="0"/>
            </a:br>
            <a:r>
              <a:rPr lang="en-US" sz="2400" b="1" dirty="0" smtClean="0"/>
              <a:t>No </a:t>
            </a:r>
            <a:r>
              <a:rPr lang="en-US" sz="2400" b="1" dirty="0"/>
              <a:t>Color</a:t>
            </a:r>
            <a:r>
              <a:rPr lang="en-US" sz="2400" dirty="0"/>
              <a:t>.</a:t>
            </a:r>
          </a:p>
          <a:p>
            <a:pPr marL="457200" indent="-457200">
              <a:buFont typeface="+mj-lt"/>
              <a:buAutoNum type="arabicPeriod" startAt="5"/>
            </a:pPr>
            <a:r>
              <a:rPr lang="en-US" sz="2400" b="1" dirty="0" smtClean="0"/>
              <a:t>SAVE</a:t>
            </a:r>
            <a:r>
              <a:rPr lang="en-US" sz="2400" dirty="0" smtClean="0"/>
              <a:t> </a:t>
            </a:r>
            <a:r>
              <a:rPr lang="en-US" sz="2400" dirty="0"/>
              <a:t>the document with the same filename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p:txBody>
      </p:sp>
      <p:pic>
        <p:nvPicPr>
          <p:cNvPr id="4" name="Picture 3" descr="highligh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328" y="1628800"/>
            <a:ext cx="424948" cy="415290"/>
          </a:xfrm>
          <a:prstGeom prst="rect">
            <a:avLst/>
          </a:prstGeom>
        </p:spPr>
      </p:pic>
    </p:spTree>
    <p:extLst>
      <p:ext uri="{BB962C8B-B14F-4D97-AF65-F5344CB8AC3E}">
        <p14:creationId xmlns:p14="http://schemas.microsoft.com/office/powerpoint/2010/main" val="971989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Using the Format Painter</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To format your text so that it has the look and feel you want, you may need to copy existing formatting. </a:t>
            </a:r>
            <a:endParaRPr lang="en-US" sz="2400" dirty="0" smtClean="0"/>
          </a:p>
          <a:p>
            <a:r>
              <a:rPr lang="en-US" sz="2400" dirty="0" smtClean="0"/>
              <a:t>The </a:t>
            </a:r>
            <a:r>
              <a:rPr lang="en-US" sz="2400" dirty="0"/>
              <a:t>Format Painter helps you copy formats to use in other areas of the document without having to repeat the same steps.</a:t>
            </a:r>
          </a:p>
          <a:p>
            <a:r>
              <a:rPr lang="en-US" sz="2400" dirty="0" smtClean="0"/>
              <a:t>The </a:t>
            </a:r>
            <a:r>
              <a:rPr lang="en-US" sz="2400" dirty="0"/>
              <a:t>Format Painter</a:t>
            </a:r>
            <a:r>
              <a:rPr lang="en-US" sz="2400" b="1" i="1" dirty="0"/>
              <a:t> </a:t>
            </a:r>
            <a:r>
              <a:rPr lang="en-US" sz="2400" dirty="0"/>
              <a:t>command is located in the Clipboard group on the Home tab. </a:t>
            </a:r>
            <a:endParaRPr lang="en-US" sz="2400" dirty="0" smtClean="0"/>
          </a:p>
          <a:p>
            <a:r>
              <a:rPr lang="en-US" sz="2400" dirty="0" smtClean="0"/>
              <a:t>It </a:t>
            </a:r>
            <a:r>
              <a:rPr lang="en-US" sz="2400" dirty="0"/>
              <a:t>is used to copy attributes and other formatting from one block of text and apply them to other selected text within the document. </a:t>
            </a:r>
            <a:endParaRPr lang="en-US" sz="2400" dirty="0" smtClean="0"/>
          </a:p>
          <a:p>
            <a:endParaRPr lang="en-US" sz="2400" dirty="0"/>
          </a:p>
        </p:txBody>
      </p:sp>
    </p:spTree>
    <p:extLst>
      <p:ext uri="{BB962C8B-B14F-4D97-AF65-F5344CB8AC3E}">
        <p14:creationId xmlns:p14="http://schemas.microsoft.com/office/powerpoint/2010/main" val="539920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Software Orientation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As you learn to format text, it is important to become familiar with the Font group of commands. The Font group, shown </a:t>
            </a:r>
            <a:r>
              <a:rPr lang="en-US" sz="2400" dirty="0" smtClean="0"/>
              <a:t>below, </a:t>
            </a:r>
            <a:r>
              <a:rPr lang="en-US" sz="2400" dirty="0"/>
              <a:t>is displayed in the Home tab of the Ribbon. </a:t>
            </a:r>
          </a:p>
          <a:p>
            <a:r>
              <a:rPr lang="en-US" sz="2400" dirty="0" smtClean="0"/>
              <a:t>The </a:t>
            </a:r>
            <a:r>
              <a:rPr lang="en-US" sz="2400" dirty="0"/>
              <a:t>Font group </a:t>
            </a:r>
            <a:r>
              <a:rPr lang="en-US" sz="2400" dirty="0" smtClean="0"/>
              <a:t/>
            </a:r>
            <a:br>
              <a:rPr lang="en-US" sz="2400" dirty="0" smtClean="0"/>
            </a:br>
            <a:r>
              <a:rPr lang="en-US" sz="2400" dirty="0" smtClean="0"/>
              <a:t>contains </a:t>
            </a:r>
            <a:r>
              <a:rPr lang="en-US" sz="2400" dirty="0"/>
              <a:t>commands </a:t>
            </a:r>
            <a:r>
              <a:rPr lang="en-US" sz="2400" dirty="0" smtClean="0"/>
              <a:t/>
            </a:r>
            <a:br>
              <a:rPr lang="en-US" sz="2400" dirty="0" smtClean="0"/>
            </a:br>
            <a:r>
              <a:rPr lang="en-US" sz="2400" dirty="0" smtClean="0"/>
              <a:t>for </a:t>
            </a:r>
            <a:r>
              <a:rPr lang="en-US" sz="2400" dirty="0"/>
              <a:t>changing the </a:t>
            </a:r>
            <a:r>
              <a:rPr lang="en-US" sz="2400" dirty="0" smtClean="0"/>
              <a:t/>
            </a:r>
            <a:br>
              <a:rPr lang="en-US" sz="2400" dirty="0" smtClean="0"/>
            </a:br>
            <a:r>
              <a:rPr lang="en-US" sz="2400" dirty="0" smtClean="0"/>
              <a:t>appearance </a:t>
            </a:r>
            <a:r>
              <a:rPr lang="en-US" sz="2400" dirty="0"/>
              <a:t>of text. </a:t>
            </a:r>
            <a:r>
              <a:rPr lang="en-US" sz="2400" dirty="0" smtClean="0"/>
              <a:t/>
            </a:r>
            <a:br>
              <a:rPr lang="en-US" sz="2400" dirty="0" smtClean="0"/>
            </a:br>
            <a:r>
              <a:rPr lang="en-US" sz="2400" dirty="0" smtClean="0"/>
              <a:t>Refer </a:t>
            </a:r>
            <a:r>
              <a:rPr lang="en-US" sz="2400" dirty="0"/>
              <a:t>to this figure </a:t>
            </a:r>
            <a:r>
              <a:rPr lang="en-US" sz="2400" dirty="0" smtClean="0"/>
              <a:t/>
            </a:r>
            <a:br>
              <a:rPr lang="en-US" sz="2400" dirty="0" smtClean="0"/>
            </a:br>
            <a:r>
              <a:rPr lang="en-US" sz="2400" dirty="0" smtClean="0"/>
              <a:t>throughout </a:t>
            </a:r>
            <a:r>
              <a:rPr lang="en-US" sz="2400" dirty="0"/>
              <a:t>this </a:t>
            </a:r>
            <a:r>
              <a:rPr lang="en-US" sz="2400" dirty="0" smtClean="0"/>
              <a:t/>
            </a:r>
            <a:br>
              <a:rPr lang="en-US" sz="2400" dirty="0" smtClean="0"/>
            </a:br>
            <a:r>
              <a:rPr lang="en-US" sz="2400" dirty="0" smtClean="0"/>
              <a:t>lesson </a:t>
            </a:r>
            <a:r>
              <a:rPr lang="en-US" sz="2400" dirty="0"/>
              <a:t>as well as </a:t>
            </a:r>
            <a:r>
              <a:rPr lang="en-US" sz="2400" dirty="0" smtClean="0"/>
              <a:t/>
            </a:r>
            <a:br>
              <a:rPr lang="en-US" sz="2400" dirty="0" smtClean="0"/>
            </a:br>
            <a:r>
              <a:rPr lang="en-US" sz="2400" dirty="0" smtClean="0"/>
              <a:t>the </a:t>
            </a:r>
            <a:r>
              <a:rPr lang="en-US" sz="2400" dirty="0"/>
              <a:t>rest of the book.</a:t>
            </a:r>
          </a:p>
        </p:txBody>
      </p:sp>
      <p:pic>
        <p:nvPicPr>
          <p:cNvPr id="3" name="Picture 2" descr="03.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2974856"/>
            <a:ext cx="4895976" cy="2429341"/>
          </a:xfrm>
          <a:prstGeom prst="rect">
            <a:avLst/>
          </a:prstGeom>
        </p:spPr>
      </p:pic>
    </p:spTree>
    <p:extLst>
      <p:ext uri="{BB962C8B-B14F-4D97-AF65-F5344CB8AC3E}">
        <p14:creationId xmlns:p14="http://schemas.microsoft.com/office/powerpoint/2010/main" val="2896898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Using the Format Painter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When you activate Format Painter, the mouse pointer becomes a paintbrush. </a:t>
            </a:r>
            <a:endParaRPr lang="en-US" sz="2400" dirty="0" smtClean="0"/>
          </a:p>
          <a:p>
            <a:r>
              <a:rPr lang="en-US" sz="2400" dirty="0" smtClean="0"/>
              <a:t>Clicking </a:t>
            </a:r>
            <a:r>
              <a:rPr lang="en-US" sz="2400" dirty="0"/>
              <a:t>once on the Format Painter button enables you to copy and apply the format once; double-clicking allows you to apply the copied format to as many locations as you wish. </a:t>
            </a:r>
            <a:endParaRPr lang="en-US" sz="2400" dirty="0" smtClean="0"/>
          </a:p>
          <a:p>
            <a:r>
              <a:rPr lang="en-US" sz="2400" dirty="0" smtClean="0"/>
              <a:t>In </a:t>
            </a:r>
            <a:r>
              <a:rPr lang="en-US" sz="2400" dirty="0"/>
              <a:t>this exercise, you learn to use the Format Painter to copy and apply formatting to selected text. </a:t>
            </a:r>
          </a:p>
          <a:p>
            <a:endParaRPr lang="en-US" sz="2400" dirty="0"/>
          </a:p>
        </p:txBody>
      </p:sp>
    </p:spTree>
    <p:extLst>
      <p:ext uri="{BB962C8B-B14F-4D97-AF65-F5344CB8AC3E}">
        <p14:creationId xmlns:p14="http://schemas.microsoft.com/office/powerpoint/2010/main" val="3613033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Use the Format Painter</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Select </a:t>
            </a:r>
            <a:r>
              <a:rPr lang="en-US" sz="2400" dirty="0"/>
              <a:t>the </a:t>
            </a:r>
            <a:r>
              <a:rPr lang="en-US" sz="2400" b="1" dirty="0"/>
              <a:t>Active Older Adul</a:t>
            </a:r>
            <a:r>
              <a:rPr lang="en-US" sz="2400" dirty="0"/>
              <a:t>ts heading.</a:t>
            </a:r>
          </a:p>
          <a:p>
            <a:pPr marL="457200" indent="-457200">
              <a:buFont typeface="+mj-lt"/>
              <a:buAutoNum type="arabicPeriod"/>
            </a:pPr>
            <a:r>
              <a:rPr lang="en-US" sz="2400" dirty="0" smtClean="0"/>
              <a:t>On </a:t>
            </a:r>
            <a:r>
              <a:rPr lang="en-US" sz="2400" dirty="0"/>
              <a:t>the Home tab, in the Clipboard group, click the </a:t>
            </a:r>
            <a:r>
              <a:rPr lang="en-US" sz="2400" b="1" dirty="0"/>
              <a:t>Format </a:t>
            </a:r>
            <a:r>
              <a:rPr lang="en-US" sz="2400" b="1" dirty="0" smtClean="0"/>
              <a:t>Painter</a:t>
            </a:r>
            <a:r>
              <a:rPr lang="en-US" sz="2400" dirty="0" smtClean="0"/>
              <a:t>                          button </a:t>
            </a:r>
            <a:r>
              <a:rPr lang="en-US" sz="2400" dirty="0"/>
              <a:t>once; Format Painter copies the formatting from your selected text, and the pointer changes to a paintbrush icon when you point to text.</a:t>
            </a:r>
          </a:p>
          <a:p>
            <a:pPr marL="457200" indent="-457200">
              <a:buFont typeface="+mj-lt"/>
              <a:buAutoNum type="arabicPeriod"/>
            </a:pPr>
            <a:r>
              <a:rPr lang="en-US" sz="2400" dirty="0" smtClean="0"/>
              <a:t>Use </a:t>
            </a:r>
            <a:r>
              <a:rPr lang="en-US" sz="2400" dirty="0"/>
              <a:t>the paintbrush pointer to select the next heading, </a:t>
            </a:r>
            <a:r>
              <a:rPr lang="en-US" sz="2400" dirty="0" smtClean="0"/>
              <a:t/>
            </a:r>
            <a:br>
              <a:rPr lang="en-US" sz="2400" dirty="0" smtClean="0"/>
            </a:br>
            <a:r>
              <a:rPr lang="en-US" sz="2400" b="1" dirty="0" smtClean="0"/>
              <a:t>Boot </a:t>
            </a:r>
            <a:r>
              <a:rPr lang="en-US" sz="2400" b="1" dirty="0"/>
              <a:t>Camp</a:t>
            </a:r>
            <a:r>
              <a:rPr lang="en-US" sz="2400" dirty="0"/>
              <a:t>. The copied format is applied, and the Format Painter is turned off</a:t>
            </a:r>
            <a:r>
              <a:rPr lang="en-US" sz="2400" dirty="0" smtClean="0"/>
              <a:t>.</a:t>
            </a:r>
            <a:endParaRPr lang="en-US" sz="2400" dirty="0"/>
          </a:p>
        </p:txBody>
      </p:sp>
      <p:pic>
        <p:nvPicPr>
          <p:cNvPr id="2" name="Picture 1" descr="formatpain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480" y="2924944"/>
            <a:ext cx="1736472" cy="351834"/>
          </a:xfrm>
          <a:prstGeom prst="rect">
            <a:avLst/>
          </a:prstGeom>
        </p:spPr>
      </p:pic>
    </p:spTree>
    <p:extLst>
      <p:ext uri="{BB962C8B-B14F-4D97-AF65-F5344CB8AC3E}">
        <p14:creationId xmlns:p14="http://schemas.microsoft.com/office/powerpoint/2010/main" val="3506956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Use the Format Painter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400" dirty="0" smtClean="0"/>
              <a:t>With </a:t>
            </a:r>
            <a:r>
              <a:rPr lang="en-US" sz="2400" dirty="0"/>
              <a:t>Boot Camp still selected, double-click the </a:t>
            </a:r>
            <a:r>
              <a:rPr lang="en-US" sz="2400" b="1" dirty="0"/>
              <a:t>Format </a:t>
            </a:r>
            <a:r>
              <a:rPr lang="en-US" sz="2400" b="1" dirty="0" smtClean="0"/>
              <a:t>Painter</a:t>
            </a:r>
            <a:r>
              <a:rPr lang="en-US" sz="2400" dirty="0" smtClean="0"/>
              <a:t>                         button</a:t>
            </a:r>
            <a:r>
              <a:rPr lang="en-US" sz="2400" dirty="0"/>
              <a:t>. Notice the status bar message “Use the mouse to apply the previously copied paragraph formatting onto other text, or press Esc to cancel.” Notice also that the mouse pointer becomes a paintbrush icon when you place it over text. You will now be able to apply the same formatting to several items in the document.</a:t>
            </a:r>
          </a:p>
          <a:p>
            <a:pPr marL="457200" indent="-457200">
              <a:buFont typeface="+mj-lt"/>
              <a:buAutoNum type="arabicPeriod" startAt="4"/>
            </a:pPr>
            <a:r>
              <a:rPr lang="en-US" sz="2400" dirty="0" smtClean="0"/>
              <a:t>Select </a:t>
            </a:r>
            <a:r>
              <a:rPr lang="en-US" sz="2400" dirty="0"/>
              <a:t>the next heading, </a:t>
            </a:r>
            <a:r>
              <a:rPr lang="en-US" sz="2400" b="1" dirty="0"/>
              <a:t>Cardio Combo</a:t>
            </a:r>
            <a:r>
              <a:rPr lang="en-US" sz="2400" dirty="0"/>
              <a:t>. The copied format is applied.</a:t>
            </a:r>
          </a:p>
          <a:p>
            <a:pPr marL="457200" indent="-457200">
              <a:buFont typeface="+mj-lt"/>
              <a:buAutoNum type="arabicPeriod" startAt="4"/>
            </a:pPr>
            <a:r>
              <a:rPr lang="en-US" sz="2400" dirty="0" smtClean="0"/>
              <a:t>Select </a:t>
            </a:r>
            <a:r>
              <a:rPr lang="en-US" sz="2400" dirty="0"/>
              <a:t>the next heading, </a:t>
            </a:r>
            <a:r>
              <a:rPr lang="en-US" sz="2400" b="1" dirty="0"/>
              <a:t>Cardio Kickboxing</a:t>
            </a:r>
            <a:r>
              <a:rPr lang="en-US" sz="2400" dirty="0"/>
              <a:t>. The copied format is applied again</a:t>
            </a:r>
            <a:r>
              <a:rPr lang="en-US" sz="2400" dirty="0" smtClean="0"/>
              <a:t>.</a:t>
            </a:r>
            <a:endParaRPr lang="en-US" sz="2400" dirty="0"/>
          </a:p>
          <a:p>
            <a:endParaRPr lang="en-US" sz="2400" dirty="0"/>
          </a:p>
        </p:txBody>
      </p:sp>
      <p:pic>
        <p:nvPicPr>
          <p:cNvPr id="4" name="Picture 3" descr="formatpain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2060848"/>
            <a:ext cx="1736472" cy="351834"/>
          </a:xfrm>
          <a:prstGeom prst="rect">
            <a:avLst/>
          </a:prstGeom>
        </p:spPr>
      </p:pic>
    </p:spTree>
    <p:extLst>
      <p:ext uri="{BB962C8B-B14F-4D97-AF65-F5344CB8AC3E}">
        <p14:creationId xmlns:p14="http://schemas.microsoft.com/office/powerpoint/2010/main" val="2620635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Use the Format Painter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7"/>
            </a:pPr>
            <a:r>
              <a:rPr lang="en-US" sz="2400" dirty="0" smtClean="0"/>
              <a:t>Select </a:t>
            </a:r>
            <a:r>
              <a:rPr lang="en-US" sz="2400" dirty="0"/>
              <a:t>the remaining headings to apply the copied format. When you are finished with the last heading, click the Format </a:t>
            </a:r>
            <a:r>
              <a:rPr lang="en-US" sz="2400" dirty="0" smtClean="0"/>
              <a:t>Painter                         button </a:t>
            </a:r>
            <a:r>
              <a:rPr lang="en-US" sz="2400" dirty="0"/>
              <a:t>to turn it off.</a:t>
            </a:r>
          </a:p>
          <a:p>
            <a:pPr marL="457200" indent="-457200">
              <a:buFont typeface="+mj-lt"/>
              <a:buAutoNum type="arabicPeriod" startAt="7"/>
            </a:pPr>
            <a:r>
              <a:rPr lang="en-US" sz="2400" b="1" dirty="0" smtClean="0"/>
              <a:t>SAVE</a:t>
            </a:r>
            <a:r>
              <a:rPr lang="en-US" sz="2400" dirty="0" smtClean="0"/>
              <a:t> </a:t>
            </a:r>
            <a:r>
              <a:rPr lang="en-US" sz="2400" dirty="0"/>
              <a:t>the document as </a:t>
            </a:r>
            <a:r>
              <a:rPr lang="en-US" sz="2400" b="1" i="1" dirty="0"/>
              <a:t>classes_3</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r>
              <a:rPr lang="en-US" sz="2400" dirty="0" smtClean="0"/>
              <a:t>.</a:t>
            </a:r>
            <a:endParaRPr lang="en-US" sz="2400" dirty="0"/>
          </a:p>
        </p:txBody>
      </p:sp>
      <p:pic>
        <p:nvPicPr>
          <p:cNvPr id="4" name="Picture 3" descr="formatpain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420888"/>
            <a:ext cx="1736472" cy="351834"/>
          </a:xfrm>
          <a:prstGeom prst="rect">
            <a:avLst/>
          </a:prstGeom>
        </p:spPr>
      </p:pic>
    </p:spTree>
    <p:extLst>
      <p:ext uri="{BB962C8B-B14F-4D97-AF65-F5344CB8AC3E}">
        <p14:creationId xmlns:p14="http://schemas.microsoft.com/office/powerpoint/2010/main" val="412294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Formatting with Styles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Word provides predefined Quick Styles for formatting documents instantly with a number of characters and paragraphs attributes. </a:t>
            </a:r>
            <a:endParaRPr lang="en-US" sz="2400" dirty="0" smtClean="0"/>
          </a:p>
          <a:p>
            <a:r>
              <a:rPr lang="en-US" sz="2400" dirty="0" smtClean="0"/>
              <a:t>Modifications </a:t>
            </a:r>
            <a:r>
              <a:rPr lang="en-US" sz="2400" dirty="0"/>
              <a:t>can be made to existing styles, or new styles can be created and placed in the Quick Styles list, current document, or template. </a:t>
            </a:r>
            <a:endParaRPr lang="en-US" sz="2400" dirty="0" smtClean="0"/>
          </a:p>
          <a:p>
            <a:r>
              <a:rPr lang="en-US" sz="2400" dirty="0" smtClean="0"/>
              <a:t>In </a:t>
            </a:r>
            <a:r>
              <a:rPr lang="en-US" sz="2400" dirty="0"/>
              <a:t>this exercise, you learn to apply a style and to modify an existing style.</a:t>
            </a:r>
          </a:p>
          <a:p>
            <a:r>
              <a:rPr lang="en-US" sz="2400" dirty="0"/>
              <a:t>The Styles window lists the same Quick Styles displayed in the Styles Gallery. </a:t>
            </a:r>
            <a:endParaRPr lang="en-US" sz="2400" dirty="0" smtClean="0"/>
          </a:p>
          <a:p>
            <a:r>
              <a:rPr lang="en-US" sz="2400" dirty="0" smtClean="0"/>
              <a:t>When </a:t>
            </a:r>
            <a:r>
              <a:rPr lang="en-US" sz="2400" dirty="0"/>
              <a:t>you point to a style in the list, a ScreenTip displays the style’s properties</a:t>
            </a:r>
            <a:r>
              <a:rPr lang="en-US" sz="2400" dirty="0" smtClean="0"/>
              <a:t>.</a:t>
            </a:r>
            <a:endParaRPr lang="en-US" sz="2400" dirty="0"/>
          </a:p>
        </p:txBody>
      </p:sp>
    </p:spTree>
    <p:extLst>
      <p:ext uri="{BB962C8B-B14F-4D97-AF65-F5344CB8AC3E}">
        <p14:creationId xmlns:p14="http://schemas.microsoft.com/office/powerpoint/2010/main" val="359721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Formatting with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When </a:t>
            </a:r>
            <a:r>
              <a:rPr lang="en-US" sz="2400" dirty="0"/>
              <a:t>you choose </a:t>
            </a:r>
            <a:r>
              <a:rPr lang="en-US" sz="2400" b="1" i="1" dirty="0"/>
              <a:t>paragraph styles</a:t>
            </a:r>
            <a:r>
              <a:rPr lang="en-US" sz="2400" dirty="0"/>
              <a:t>, the formats are applied instantly to all text in the paragraph where the insertion point is located, whether or not that text is selected. </a:t>
            </a:r>
            <a:endParaRPr lang="en-US" sz="2400" dirty="0" smtClean="0"/>
          </a:p>
          <a:p>
            <a:r>
              <a:rPr lang="en-US" sz="2400" dirty="0" smtClean="0"/>
              <a:t>Styles </a:t>
            </a:r>
            <a:r>
              <a:rPr lang="en-US" sz="2400" dirty="0"/>
              <a:t>created for paragraphs are marked in the Styles window by a paragraph mark to the right of the style name.</a:t>
            </a:r>
          </a:p>
          <a:p>
            <a:r>
              <a:rPr lang="en-US" sz="2400" b="1" i="1" dirty="0"/>
              <a:t>Character styles</a:t>
            </a:r>
            <a:r>
              <a:rPr lang="en-US" sz="2400" dirty="0"/>
              <a:t> are applied to individual characters or words that you select. </a:t>
            </a:r>
            <a:endParaRPr lang="en-US" sz="2400" dirty="0" smtClean="0"/>
          </a:p>
          <a:p>
            <a:r>
              <a:rPr lang="en-US" sz="2400" dirty="0" smtClean="0"/>
              <a:t>Character </a:t>
            </a:r>
            <a:r>
              <a:rPr lang="en-US" sz="2400" dirty="0"/>
              <a:t>styles have a lowercase letter </a:t>
            </a:r>
            <a:r>
              <a:rPr lang="en-US" sz="2400" i="1" dirty="0"/>
              <a:t>a</a:t>
            </a:r>
            <a:r>
              <a:rPr lang="en-US" sz="2400" dirty="0"/>
              <a:t> beside them.</a:t>
            </a:r>
          </a:p>
          <a:p>
            <a:r>
              <a:rPr lang="en-US" sz="2400" dirty="0"/>
              <a:t>Sometimes, a style can be used for either paragraphs or characters. </a:t>
            </a:r>
            <a:r>
              <a:rPr lang="en-US" sz="2400" dirty="0" smtClean="0"/>
              <a:t>These </a:t>
            </a:r>
            <a:r>
              <a:rPr lang="en-US" sz="2400" dirty="0"/>
              <a:t>linked styles have a paragraph symbol as well as a lowercase </a:t>
            </a:r>
            <a:r>
              <a:rPr lang="en-US" sz="2400" i="1" dirty="0"/>
              <a:t>a</a:t>
            </a:r>
            <a:r>
              <a:rPr lang="en-US" sz="2400" dirty="0"/>
              <a:t> beside them. Select the text to which you want to apply a linked style.</a:t>
            </a:r>
          </a:p>
          <a:p>
            <a:endParaRPr lang="en-US" sz="2400" dirty="0"/>
          </a:p>
          <a:p>
            <a:endParaRPr lang="en-US" sz="2400" dirty="0"/>
          </a:p>
        </p:txBody>
      </p:sp>
    </p:spTree>
    <p:extLst>
      <p:ext uri="{BB962C8B-B14F-4D97-AF65-F5344CB8AC3E}">
        <p14:creationId xmlns:p14="http://schemas.microsoft.com/office/powerpoint/2010/main" val="2603295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Applying Styles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In this exercise, you learn to use Word’s Quick Styles to apply paragraph styles and character styles to selected text and paragraphs within your document.</a:t>
            </a:r>
          </a:p>
        </p:txBody>
      </p:sp>
    </p:spTree>
    <p:extLst>
      <p:ext uri="{BB962C8B-B14F-4D97-AF65-F5344CB8AC3E}">
        <p14:creationId xmlns:p14="http://schemas.microsoft.com/office/powerpoint/2010/main" val="553304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Apply a Style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Select </a:t>
            </a:r>
            <a:r>
              <a:rPr lang="en-US" sz="2400" dirty="0"/>
              <a:t>the </a:t>
            </a:r>
            <a:r>
              <a:rPr lang="en-US" sz="2400" b="1" dirty="0"/>
              <a:t>Active Older Adults</a:t>
            </a:r>
            <a:r>
              <a:rPr lang="en-US" sz="2400" dirty="0"/>
              <a:t> heading. In the Styles command group on the Home tab, click </a:t>
            </a:r>
            <a:r>
              <a:rPr lang="en-US" sz="2400" b="1" dirty="0"/>
              <a:t>Headin</a:t>
            </a:r>
            <a:r>
              <a:rPr lang="en-US" sz="2400" dirty="0"/>
              <a:t>g 1. The style is applied to the heading.</a:t>
            </a:r>
          </a:p>
          <a:p>
            <a:pPr marL="457200" indent="-457200">
              <a:buFont typeface="+mj-lt"/>
              <a:buAutoNum type="arabicPeriod"/>
            </a:pPr>
            <a:r>
              <a:rPr lang="en-US" sz="2400" dirty="0" smtClean="0"/>
              <a:t>Use </a:t>
            </a:r>
            <a:r>
              <a:rPr lang="en-US" sz="2400" dirty="0"/>
              <a:t>multi-selection to select all the headings, then click </a:t>
            </a:r>
            <a:r>
              <a:rPr lang="en-US" sz="2400" b="1" dirty="0"/>
              <a:t>Heading 1</a:t>
            </a:r>
            <a:r>
              <a:rPr lang="en-US" sz="2400" dirty="0"/>
              <a:t>. The Heading 1 style is applied to all the remaining headings</a:t>
            </a:r>
            <a:r>
              <a:rPr lang="en-US" sz="2400" dirty="0" smtClean="0"/>
              <a:t>.</a:t>
            </a:r>
            <a:endParaRPr lang="en-US" sz="2400" dirty="0"/>
          </a:p>
        </p:txBody>
      </p:sp>
    </p:spTree>
    <p:extLst>
      <p:ext uri="{BB962C8B-B14F-4D97-AF65-F5344CB8AC3E}">
        <p14:creationId xmlns:p14="http://schemas.microsoft.com/office/powerpoint/2010/main" val="1028765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a Style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400" dirty="0" smtClean="0"/>
              <a:t>In </a:t>
            </a:r>
            <a:r>
              <a:rPr lang="en-US" sz="2400" dirty="0"/>
              <a:t>the second sentence</a:t>
            </a:r>
            <a:r>
              <a:rPr lang="en-US" sz="2400" i="1" dirty="0"/>
              <a:t> </a:t>
            </a:r>
            <a:r>
              <a:rPr lang="en-US" sz="2400" dirty="0"/>
              <a:t>of the </a:t>
            </a:r>
            <a:r>
              <a:rPr lang="en-US" sz="2400" dirty="0" smtClean="0"/>
              <a:t/>
            </a:r>
            <a:br>
              <a:rPr lang="en-US" sz="2400" dirty="0" smtClean="0"/>
            </a:br>
            <a:r>
              <a:rPr lang="en-US" sz="2400" i="1" dirty="0" smtClean="0"/>
              <a:t>Active </a:t>
            </a:r>
            <a:r>
              <a:rPr lang="en-US" sz="2400" i="1" dirty="0"/>
              <a:t>Older Adults</a:t>
            </a:r>
            <a:r>
              <a:rPr lang="en-US" sz="2400" dirty="0"/>
              <a:t> description, </a:t>
            </a:r>
            <a:r>
              <a:rPr lang="en-US" sz="2400" dirty="0" smtClean="0"/>
              <a:t/>
            </a:r>
            <a:br>
              <a:rPr lang="en-US" sz="2400" dirty="0" smtClean="0"/>
            </a:br>
            <a:r>
              <a:rPr lang="en-US" sz="2400" dirty="0" smtClean="0"/>
              <a:t>select </a:t>
            </a:r>
            <a:r>
              <a:rPr lang="en-US" sz="2400" b="1" dirty="0"/>
              <a:t>low-impact</a:t>
            </a:r>
            <a:r>
              <a:rPr lang="en-US" sz="2400" dirty="0"/>
              <a:t>. In the Styles </a:t>
            </a:r>
            <a:r>
              <a:rPr lang="en-US" sz="2400" dirty="0" smtClean="0"/>
              <a:t/>
            </a:r>
            <a:br>
              <a:rPr lang="en-US" sz="2400" dirty="0" smtClean="0"/>
            </a:br>
            <a:r>
              <a:rPr lang="en-US" sz="2400" dirty="0" smtClean="0"/>
              <a:t>group</a:t>
            </a:r>
            <a:r>
              <a:rPr lang="en-US" sz="2400" dirty="0"/>
              <a:t>, click the</a:t>
            </a:r>
            <a:r>
              <a:rPr lang="en-US" sz="2400" b="1" dirty="0"/>
              <a:t> dialog box launcher.</a:t>
            </a:r>
            <a:r>
              <a:rPr lang="en-US" sz="2400" dirty="0"/>
              <a:t> </a:t>
            </a:r>
            <a:r>
              <a:rPr lang="en-US" sz="2400" dirty="0" smtClean="0"/>
              <a:t/>
            </a:r>
            <a:br>
              <a:rPr lang="en-US" sz="2400" dirty="0" smtClean="0"/>
            </a:br>
            <a:r>
              <a:rPr lang="en-US" sz="2400" dirty="0" smtClean="0"/>
              <a:t>The </a:t>
            </a:r>
            <a:r>
              <a:rPr lang="en-US" sz="2400" dirty="0"/>
              <a:t>Styles window appears, as </a:t>
            </a:r>
            <a:r>
              <a:rPr lang="en-US" sz="2400" dirty="0" smtClean="0"/>
              <a:t/>
            </a:r>
            <a:br>
              <a:rPr lang="en-US" sz="2400" dirty="0" smtClean="0"/>
            </a:br>
            <a:r>
              <a:rPr lang="en-US" sz="2400" dirty="0" smtClean="0"/>
              <a:t>shown at right.</a:t>
            </a:r>
          </a:p>
          <a:p>
            <a:pPr marL="457200" indent="-457200">
              <a:buFont typeface="+mj-lt"/>
              <a:buAutoNum type="arabicPeriod" startAt="3"/>
            </a:pPr>
            <a:r>
              <a:rPr lang="en-US" sz="2400" dirty="0" smtClean="0"/>
              <a:t>Point </a:t>
            </a:r>
            <a:r>
              <a:rPr lang="en-US" sz="2400" dirty="0"/>
              <a:t>to </a:t>
            </a:r>
            <a:r>
              <a:rPr lang="en-US" sz="2400" b="1" dirty="0"/>
              <a:t>Subtle Emphasis</a:t>
            </a:r>
            <a:r>
              <a:rPr lang="en-US" sz="2400" dirty="0"/>
              <a:t> in the </a:t>
            </a:r>
            <a:r>
              <a:rPr lang="en-US" sz="2400" dirty="0" smtClean="0"/>
              <a:t/>
            </a:r>
            <a:br>
              <a:rPr lang="en-US" sz="2400" dirty="0" smtClean="0"/>
            </a:br>
            <a:r>
              <a:rPr lang="en-US" sz="2400" dirty="0" smtClean="0"/>
              <a:t>Styles </a:t>
            </a:r>
            <a:r>
              <a:rPr lang="en-US" sz="2400" dirty="0"/>
              <a:t>list. Notice a ScreenTip </a:t>
            </a:r>
            <a:br>
              <a:rPr lang="en-US" sz="2400" dirty="0"/>
            </a:br>
            <a:r>
              <a:rPr lang="en-US" sz="2400" dirty="0" smtClean="0"/>
              <a:t>appears </a:t>
            </a:r>
            <a:r>
              <a:rPr lang="en-US" sz="2400" dirty="0"/>
              <a:t>and the lowercase a to the </a:t>
            </a:r>
            <a:r>
              <a:rPr lang="en-US" sz="2400" dirty="0" smtClean="0"/>
              <a:t/>
            </a:r>
            <a:br>
              <a:rPr lang="en-US" sz="2400" dirty="0" smtClean="0"/>
            </a:br>
            <a:r>
              <a:rPr lang="en-US" sz="2400" dirty="0" smtClean="0"/>
              <a:t>right </a:t>
            </a:r>
            <a:r>
              <a:rPr lang="en-US" sz="2400" dirty="0"/>
              <a:t>of the style name becomes </a:t>
            </a:r>
            <a:r>
              <a:rPr lang="en-US" sz="2400" dirty="0" smtClean="0"/>
              <a:t>an</a:t>
            </a:r>
            <a:br>
              <a:rPr lang="en-US" sz="2400" dirty="0" smtClean="0"/>
            </a:br>
            <a:r>
              <a:rPr lang="en-US" sz="2400" dirty="0" smtClean="0"/>
              <a:t>arrow</a:t>
            </a:r>
            <a:r>
              <a:rPr lang="en-US" sz="2400" dirty="0"/>
              <a:t>. Click </a:t>
            </a:r>
            <a:r>
              <a:rPr lang="en-US" sz="2400" b="1" dirty="0"/>
              <a:t>Subtle Emphasis.</a:t>
            </a:r>
            <a:r>
              <a:rPr lang="en-US" sz="2400" dirty="0"/>
              <a:t> </a:t>
            </a:r>
            <a:r>
              <a:rPr lang="en-US" sz="2400" dirty="0" smtClean="0"/>
              <a:t>The </a:t>
            </a:r>
            <a:br>
              <a:rPr lang="en-US" sz="2400" dirty="0" smtClean="0"/>
            </a:br>
            <a:r>
              <a:rPr lang="en-US" sz="2400" dirty="0" smtClean="0"/>
              <a:t>style </a:t>
            </a:r>
            <a:r>
              <a:rPr lang="en-US" sz="2400" dirty="0"/>
              <a:t>is applied to the selected </a:t>
            </a:r>
            <a:r>
              <a:rPr lang="en-US" sz="2400" dirty="0" smtClean="0"/>
              <a:t>text.</a:t>
            </a:r>
            <a:endParaRPr lang="en-US" sz="2400" dirty="0"/>
          </a:p>
        </p:txBody>
      </p:sp>
      <p:pic>
        <p:nvPicPr>
          <p:cNvPr id="2" name="Picture 1" descr="03.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2662" y="1572109"/>
            <a:ext cx="2617121" cy="4767731"/>
          </a:xfrm>
          <a:prstGeom prst="rect">
            <a:avLst/>
          </a:prstGeom>
        </p:spPr>
      </p:pic>
    </p:spTree>
    <p:extLst>
      <p:ext uri="{BB962C8B-B14F-4D97-AF65-F5344CB8AC3E}">
        <p14:creationId xmlns:p14="http://schemas.microsoft.com/office/powerpoint/2010/main" val="32695161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Apply a Style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a:t>In the Boot Camp description, select </a:t>
            </a:r>
            <a:r>
              <a:rPr lang="en-US" sz="2400" b="1" dirty="0"/>
              <a:t>challengin</a:t>
            </a:r>
            <a:r>
              <a:rPr lang="en-US" sz="2400" dirty="0"/>
              <a:t>g and click </a:t>
            </a:r>
            <a:r>
              <a:rPr lang="en-US" sz="2400" b="1" dirty="0"/>
              <a:t>Subtle Emphasis</a:t>
            </a:r>
            <a:r>
              <a:rPr lang="en-US" sz="2400" dirty="0"/>
              <a:t> in the Styles window.</a:t>
            </a:r>
          </a:p>
          <a:p>
            <a:pPr marL="457200" indent="-457200">
              <a:buFont typeface="+mj-lt"/>
              <a:buAutoNum type="arabicPeriod" startAt="5"/>
            </a:pPr>
            <a:r>
              <a:rPr lang="en-US" sz="2400" dirty="0" smtClean="0"/>
              <a:t>In </a:t>
            </a:r>
            <a:r>
              <a:rPr lang="en-US" sz="2400" dirty="0"/>
              <a:t>the Core Express description, select </a:t>
            </a:r>
            <a:r>
              <a:rPr lang="en-US" sz="2400" b="1" dirty="0"/>
              <a:t>strengthen</a:t>
            </a:r>
            <a:r>
              <a:rPr lang="en-US" sz="2400" dirty="0"/>
              <a:t> and click </a:t>
            </a:r>
            <a:r>
              <a:rPr lang="en-US" sz="2400" b="1" dirty="0"/>
              <a:t>Subtle Emphasi</a:t>
            </a:r>
            <a:r>
              <a:rPr lang="en-US" sz="2400" dirty="0"/>
              <a:t>s in the Styles window.</a:t>
            </a:r>
          </a:p>
          <a:p>
            <a:pPr marL="457200" indent="-457200">
              <a:buFont typeface="+mj-lt"/>
              <a:buAutoNum type="arabicPeriod" startAt="5"/>
            </a:pPr>
            <a:r>
              <a:rPr lang="en-US" sz="2400" dirty="0" smtClean="0"/>
              <a:t>In </a:t>
            </a:r>
            <a:r>
              <a:rPr lang="en-US" sz="2400" dirty="0"/>
              <a:t>the Indoor Cycling description, select </a:t>
            </a:r>
            <a:r>
              <a:rPr lang="en-US" sz="2400" b="1" dirty="0"/>
              <a:t>high-energy</a:t>
            </a:r>
            <a:r>
              <a:rPr lang="en-US" sz="2400" dirty="0"/>
              <a:t> and click </a:t>
            </a:r>
            <a:r>
              <a:rPr lang="en-US" sz="2400" b="1" dirty="0"/>
              <a:t>Subtle Emphasis</a:t>
            </a:r>
            <a:r>
              <a:rPr lang="en-US" sz="2400" dirty="0"/>
              <a:t> in the Styles window.</a:t>
            </a:r>
          </a:p>
          <a:p>
            <a:pPr marL="457200" indent="-457200">
              <a:buFont typeface="+mj-lt"/>
              <a:buAutoNum type="arabicPeriod" startAt="5"/>
            </a:pPr>
            <a:r>
              <a:rPr lang="en-US" sz="2400" dirty="0" smtClean="0"/>
              <a:t>In </a:t>
            </a:r>
            <a:r>
              <a:rPr lang="en-US" sz="2400" dirty="0"/>
              <a:t>the Yoga description, select </a:t>
            </a:r>
            <a:r>
              <a:rPr lang="en-US" sz="2400" b="1" dirty="0"/>
              <a:t>breathin</a:t>
            </a:r>
            <a:r>
              <a:rPr lang="en-US" sz="2400" dirty="0"/>
              <a:t>g and</a:t>
            </a:r>
            <a:r>
              <a:rPr lang="en-US" sz="2400" b="1" dirty="0"/>
              <a:t> relaxation </a:t>
            </a:r>
            <a:r>
              <a:rPr lang="en-US" sz="2400" dirty="0"/>
              <a:t>and click </a:t>
            </a:r>
            <a:r>
              <a:rPr lang="en-US" sz="2400" b="1" dirty="0"/>
              <a:t>Subtle Emphasis</a:t>
            </a:r>
            <a:r>
              <a:rPr lang="en-US" sz="2400" dirty="0"/>
              <a:t> in the Styles window. Deselect the text. Click the </a:t>
            </a:r>
            <a:r>
              <a:rPr lang="en-US" sz="2400" b="1" dirty="0"/>
              <a:t>X</a:t>
            </a:r>
            <a:r>
              <a:rPr lang="en-US" sz="2400" dirty="0"/>
              <a:t> to close the Styles window.</a:t>
            </a:r>
          </a:p>
          <a:p>
            <a:pPr marL="457200" indent="-457200">
              <a:buFont typeface="+mj-lt"/>
              <a:buAutoNum type="arabicPeriod" startAt="5"/>
            </a:pPr>
            <a:r>
              <a:rPr lang="en-US" sz="2400" b="1" dirty="0" smtClean="0"/>
              <a:t>SAVE</a:t>
            </a:r>
            <a:r>
              <a:rPr lang="en-US" sz="2400" dirty="0" smtClean="0"/>
              <a:t> </a:t>
            </a:r>
            <a:r>
              <a:rPr lang="en-US" sz="2400" dirty="0"/>
              <a:t>the document as </a:t>
            </a:r>
            <a:r>
              <a:rPr lang="en-US" sz="2400" b="1" i="1" dirty="0"/>
              <a:t>classes_4</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b="1" i="1" dirty="0"/>
          </a:p>
          <a:p>
            <a:endParaRPr lang="en-US" sz="2400" dirty="0"/>
          </a:p>
          <a:p>
            <a:endParaRPr lang="en-US" sz="2400" dirty="0"/>
          </a:p>
          <a:p>
            <a:endParaRPr lang="en-US" sz="2400" dirty="0"/>
          </a:p>
        </p:txBody>
      </p:sp>
    </p:spTree>
    <p:extLst>
      <p:ext uri="{BB962C8B-B14F-4D97-AF65-F5344CB8AC3E}">
        <p14:creationId xmlns:p14="http://schemas.microsoft.com/office/powerpoint/2010/main" val="2657321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Formatting Characters Manually</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Formatting characters makes your text more appealing </a:t>
            </a:r>
            <a:r>
              <a:rPr lang="en-US" sz="2400" dirty="0" smtClean="0"/>
              <a:t/>
            </a:r>
            <a:br>
              <a:rPr lang="en-US" sz="2400" dirty="0" smtClean="0"/>
            </a:br>
            <a:r>
              <a:rPr lang="en-US" sz="2400" dirty="0" smtClean="0"/>
              <a:t>and </a:t>
            </a:r>
            <a:r>
              <a:rPr lang="en-US" sz="2400" dirty="0"/>
              <a:t>more readable.</a:t>
            </a:r>
          </a:p>
          <a:p>
            <a:endParaRPr lang="en-US" sz="2400" dirty="0"/>
          </a:p>
        </p:txBody>
      </p:sp>
    </p:spTree>
    <p:extLst>
      <p:ext uri="{BB962C8B-B14F-4D97-AF65-F5344CB8AC3E}">
        <p14:creationId xmlns:p14="http://schemas.microsoft.com/office/powerpoint/2010/main" val="2122840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Modifying Styles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You can make modifications to an existing style using the Modify Style dialog box. </a:t>
            </a:r>
            <a:endParaRPr lang="en-US" sz="2400" dirty="0" smtClean="0"/>
          </a:p>
          <a:p>
            <a:r>
              <a:rPr lang="en-US" sz="2400" dirty="0" smtClean="0"/>
              <a:t>Word </a:t>
            </a:r>
            <a:r>
              <a:rPr lang="en-US" sz="2400" dirty="0"/>
              <a:t>also gives you the option of where to place changes made to styles, such as adding them to the Quick List, current document, or applying them to new documents based on a template. </a:t>
            </a:r>
            <a:endParaRPr lang="en-US" sz="2400" dirty="0" smtClean="0"/>
          </a:p>
          <a:p>
            <a:r>
              <a:rPr lang="en-US" sz="2400" dirty="0" smtClean="0"/>
              <a:t>In </a:t>
            </a:r>
            <a:r>
              <a:rPr lang="en-US" sz="2400" dirty="0"/>
              <a:t>this exercise, you learn to use the Modify Style options to modify styles in Word</a:t>
            </a:r>
            <a:r>
              <a:rPr lang="en-US" sz="2400" dirty="0" smtClean="0"/>
              <a:t>.</a:t>
            </a:r>
            <a:endParaRPr lang="en-US" sz="2400" dirty="0"/>
          </a:p>
        </p:txBody>
      </p:sp>
    </p:spTree>
    <p:extLst>
      <p:ext uri="{BB962C8B-B14F-4D97-AF65-F5344CB8AC3E}">
        <p14:creationId xmlns:p14="http://schemas.microsoft.com/office/powerpoint/2010/main" val="3482102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Modifying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To change an existing style, right-click </a:t>
            </a:r>
            <a:r>
              <a:rPr lang="en-US" sz="2400" dirty="0" smtClean="0"/>
              <a:t/>
            </a:r>
            <a:br>
              <a:rPr lang="en-US" sz="2400" dirty="0" smtClean="0"/>
            </a:br>
            <a:r>
              <a:rPr lang="en-US" sz="2400" dirty="0" smtClean="0"/>
              <a:t>the </a:t>
            </a:r>
            <a:r>
              <a:rPr lang="en-US" sz="2400" dirty="0"/>
              <a:t>style’s name in the Style window, </a:t>
            </a:r>
            <a:r>
              <a:rPr lang="en-US" sz="2400" dirty="0" smtClean="0"/>
              <a:t/>
            </a:r>
            <a:br>
              <a:rPr lang="en-US" sz="2400" dirty="0" smtClean="0"/>
            </a:br>
            <a:r>
              <a:rPr lang="en-US" sz="2400" dirty="0" smtClean="0"/>
              <a:t>then </a:t>
            </a:r>
            <a:r>
              <a:rPr lang="en-US" sz="2400" dirty="0"/>
              <a:t>click Modify, as shown </a:t>
            </a:r>
            <a:r>
              <a:rPr lang="en-US" sz="2400" dirty="0" smtClean="0"/>
              <a:t>at right.</a:t>
            </a:r>
            <a:br>
              <a:rPr lang="en-US" sz="2400" dirty="0" smtClean="0"/>
            </a:br>
            <a:r>
              <a:rPr lang="en-US" sz="2400" dirty="0" smtClean="0"/>
              <a:t>Character </a:t>
            </a:r>
            <a:r>
              <a:rPr lang="en-US" sz="2400" dirty="0"/>
              <a:t>attributes can be applied </a:t>
            </a:r>
            <a:r>
              <a:rPr lang="en-US" sz="2400" dirty="0" smtClean="0"/>
              <a:t/>
            </a:r>
            <a:br>
              <a:rPr lang="en-US" sz="2400" dirty="0" smtClean="0"/>
            </a:br>
            <a:r>
              <a:rPr lang="en-US" sz="2400" dirty="0" smtClean="0"/>
              <a:t>to </a:t>
            </a:r>
            <a:r>
              <a:rPr lang="en-US" sz="2400" dirty="0"/>
              <a:t>a style by clicking on the Bold </a:t>
            </a:r>
            <a:r>
              <a:rPr lang="en-US" sz="2400" dirty="0" smtClean="0"/>
              <a:t/>
            </a:r>
            <a:br>
              <a:rPr lang="en-US" sz="2400" dirty="0" smtClean="0"/>
            </a:br>
            <a:r>
              <a:rPr lang="en-US" sz="2400" dirty="0" smtClean="0"/>
              <a:t>button</a:t>
            </a:r>
            <a:r>
              <a:rPr lang="en-US" sz="2400" dirty="0"/>
              <a:t>, </a:t>
            </a:r>
            <a:r>
              <a:rPr lang="en-US" sz="2400" dirty="0" smtClean="0"/>
              <a:t>Italics         button </a:t>
            </a:r>
            <a:r>
              <a:rPr lang="en-US" sz="2400" dirty="0"/>
              <a:t>and/or the </a:t>
            </a:r>
            <a:r>
              <a:rPr lang="en-US" sz="2400" dirty="0" smtClean="0"/>
              <a:t/>
            </a:r>
            <a:br>
              <a:rPr lang="en-US" sz="2400" dirty="0" smtClean="0"/>
            </a:br>
            <a:r>
              <a:rPr lang="en-US" sz="2400" dirty="0" smtClean="0"/>
              <a:t>Underline       button</a:t>
            </a:r>
            <a:r>
              <a:rPr lang="en-US" sz="2400" dirty="0"/>
              <a:t>. Similarly, clicking </a:t>
            </a:r>
            <a:r>
              <a:rPr lang="en-US" sz="2400" dirty="0" smtClean="0"/>
              <a:t/>
            </a:r>
            <a:br>
              <a:rPr lang="en-US" sz="2400" dirty="0" smtClean="0"/>
            </a:br>
            <a:r>
              <a:rPr lang="en-US" sz="2400" dirty="0" smtClean="0"/>
              <a:t>the </a:t>
            </a:r>
            <a:r>
              <a:rPr lang="en-US" sz="2400" dirty="0"/>
              <a:t>drop-down arrow for Font and Font </a:t>
            </a:r>
            <a:r>
              <a:rPr lang="en-US" sz="2400" dirty="0" smtClean="0"/>
              <a:t/>
            </a:r>
            <a:br>
              <a:rPr lang="en-US" sz="2400" dirty="0" smtClean="0"/>
            </a:br>
            <a:r>
              <a:rPr lang="en-US" sz="2400" dirty="0" smtClean="0"/>
              <a:t>Size </a:t>
            </a:r>
            <a:r>
              <a:rPr lang="en-US" sz="2400" dirty="0"/>
              <a:t>allows you to adjust both of these </a:t>
            </a:r>
            <a:r>
              <a:rPr lang="en-US" sz="2400" dirty="0" smtClean="0"/>
              <a:t/>
            </a:r>
            <a:br>
              <a:rPr lang="en-US" sz="2400" dirty="0" smtClean="0"/>
            </a:br>
            <a:r>
              <a:rPr lang="en-US" sz="2400" dirty="0" smtClean="0"/>
              <a:t>settings.</a:t>
            </a:r>
            <a:endParaRPr lang="en-US" sz="2400" dirty="0"/>
          </a:p>
        </p:txBody>
      </p:sp>
      <p:pic>
        <p:nvPicPr>
          <p:cNvPr id="2" name="Picture 1" descr="03.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1628800"/>
            <a:ext cx="2481032" cy="4555152"/>
          </a:xfrm>
          <a:prstGeom prst="rect">
            <a:avLst/>
          </a:prstGeom>
        </p:spPr>
      </p:pic>
      <p:pic>
        <p:nvPicPr>
          <p:cNvPr id="5" name="Picture 4" descr="bol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3140968"/>
            <a:ext cx="451686" cy="402590"/>
          </a:xfrm>
          <a:prstGeom prst="rect">
            <a:avLst/>
          </a:prstGeom>
        </p:spPr>
      </p:pic>
      <p:pic>
        <p:nvPicPr>
          <p:cNvPr id="6" name="Picture 5" descr="bol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2320" y="2492896"/>
            <a:ext cx="451686" cy="402590"/>
          </a:xfrm>
          <a:prstGeom prst="rect">
            <a:avLst/>
          </a:prstGeom>
        </p:spPr>
      </p:pic>
      <p:pic>
        <p:nvPicPr>
          <p:cNvPr id="7" name="Picture 6" descr="ita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92" y="3501008"/>
            <a:ext cx="454727" cy="382384"/>
          </a:xfrm>
          <a:prstGeom prst="rect">
            <a:avLst/>
          </a:prstGeom>
        </p:spPr>
      </p:pic>
      <p:pic>
        <p:nvPicPr>
          <p:cNvPr id="8" name="Picture 7" descr="underline.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95736" y="3861048"/>
            <a:ext cx="354112" cy="385588"/>
          </a:xfrm>
          <a:prstGeom prst="rect">
            <a:avLst/>
          </a:prstGeom>
        </p:spPr>
      </p:pic>
    </p:spTree>
    <p:extLst>
      <p:ext uri="{BB962C8B-B14F-4D97-AF65-F5344CB8AC3E}">
        <p14:creationId xmlns:p14="http://schemas.microsoft.com/office/powerpoint/2010/main" val="25619538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Modifying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Modify Styles dialog box has options for where to place the new modified </a:t>
            </a:r>
            <a:r>
              <a:rPr lang="en-US" sz="2400" dirty="0" smtClean="0"/>
              <a:t>style. The </a:t>
            </a:r>
            <a:r>
              <a:rPr lang="en-US" sz="2400" dirty="0"/>
              <a:t>modified style can be placed on the Quick Style list so you can access it quickly. </a:t>
            </a:r>
            <a:endParaRPr lang="en-US" sz="2400" dirty="0" smtClean="0"/>
          </a:p>
          <a:p>
            <a:r>
              <a:rPr lang="en-US" sz="2400" dirty="0" smtClean="0"/>
              <a:t>Selecting </a:t>
            </a:r>
            <a:r>
              <a:rPr lang="en-US" sz="2400" dirty="0"/>
              <a:t>the option to </a:t>
            </a:r>
            <a:r>
              <a:rPr lang="en-US" sz="2400" i="1" dirty="0"/>
              <a:t>save the style only in this document</a:t>
            </a:r>
            <a:r>
              <a:rPr lang="en-US" sz="2400" dirty="0"/>
              <a:t> will affect only the current document. </a:t>
            </a:r>
            <a:endParaRPr lang="en-US" sz="2400" dirty="0" smtClean="0"/>
          </a:p>
          <a:p>
            <a:r>
              <a:rPr lang="en-US" sz="2400" dirty="0" smtClean="0"/>
              <a:t>Selecting </a:t>
            </a:r>
            <a:r>
              <a:rPr lang="en-US" sz="2400" dirty="0"/>
              <a:t>the option for </a:t>
            </a:r>
            <a:r>
              <a:rPr lang="en-US" sz="2400" i="1" dirty="0"/>
              <a:t>new documents based on a template</a:t>
            </a:r>
            <a:r>
              <a:rPr lang="en-US" sz="2400" dirty="0"/>
              <a:t> ensures that the same style is applied. </a:t>
            </a:r>
            <a:endParaRPr lang="en-US" sz="2400" dirty="0" smtClean="0"/>
          </a:p>
          <a:p>
            <a:pPr marL="0" indent="0">
              <a:buNone/>
            </a:pPr>
            <a:endParaRPr lang="en-US" sz="2400" dirty="0"/>
          </a:p>
          <a:p>
            <a:endParaRPr lang="en-US" sz="2400" dirty="0"/>
          </a:p>
        </p:txBody>
      </p:sp>
    </p:spTree>
    <p:extLst>
      <p:ext uri="{BB962C8B-B14F-4D97-AF65-F5344CB8AC3E}">
        <p14:creationId xmlns:p14="http://schemas.microsoft.com/office/powerpoint/2010/main" val="1585607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Modify Styles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a:t>
            </a:r>
            <a:r>
              <a:rPr lang="en-US" sz="2400" dirty="0" smtClean="0"/>
              <a:t/>
            </a:r>
            <a:br>
              <a:rPr lang="en-US" sz="2400" dirty="0" smtClean="0"/>
            </a:br>
            <a:r>
              <a:rPr lang="en-US" sz="2400" dirty="0" smtClean="0"/>
              <a:t>the </a:t>
            </a:r>
            <a:r>
              <a:rPr lang="en-US" sz="2400" dirty="0"/>
              <a:t>previous exercise.</a:t>
            </a:r>
          </a:p>
          <a:p>
            <a:pPr marL="457200" indent="-457200">
              <a:buFont typeface="+mj-lt"/>
              <a:buAutoNum type="arabicPeriod"/>
            </a:pPr>
            <a:r>
              <a:rPr lang="en-US" sz="2400" dirty="0" smtClean="0"/>
              <a:t>Under </a:t>
            </a:r>
            <a:r>
              <a:rPr lang="en-US" sz="2400" dirty="0"/>
              <a:t>Change Styles in the Style </a:t>
            </a:r>
            <a:r>
              <a:rPr lang="en-US" sz="2400" dirty="0" smtClean="0"/>
              <a:t/>
            </a:r>
            <a:br>
              <a:rPr lang="en-US" sz="2400" dirty="0" smtClean="0"/>
            </a:br>
            <a:r>
              <a:rPr lang="en-US" sz="2400" dirty="0" smtClean="0"/>
              <a:t>group</a:t>
            </a:r>
            <a:r>
              <a:rPr lang="en-US" sz="2400" dirty="0"/>
              <a:t>, click the</a:t>
            </a:r>
            <a:r>
              <a:rPr lang="en-US" sz="2400" b="1" i="1" dirty="0"/>
              <a:t> </a:t>
            </a:r>
            <a:r>
              <a:rPr lang="en-US" sz="2400" b="1" dirty="0"/>
              <a:t>drop-down arrow</a:t>
            </a:r>
            <a:r>
              <a:rPr lang="en-US" sz="2400" dirty="0"/>
              <a:t> to </a:t>
            </a:r>
            <a:r>
              <a:rPr lang="en-US" sz="2400" dirty="0" smtClean="0"/>
              <a:t/>
            </a:r>
            <a:br>
              <a:rPr lang="en-US" sz="2400" dirty="0" smtClean="0"/>
            </a:br>
            <a:r>
              <a:rPr lang="en-US" sz="2400" dirty="0" smtClean="0"/>
              <a:t>display </a:t>
            </a:r>
            <a:r>
              <a:rPr lang="en-US" sz="2400" dirty="0"/>
              <a:t>the Styles window. Select </a:t>
            </a:r>
            <a:r>
              <a:rPr lang="en-US" sz="2400" dirty="0" smtClean="0"/>
              <a:t/>
            </a:r>
            <a:br>
              <a:rPr lang="en-US" sz="2400" dirty="0" smtClean="0"/>
            </a:br>
            <a:r>
              <a:rPr lang="en-US" sz="2400" b="1" dirty="0" smtClean="0"/>
              <a:t>Subtle </a:t>
            </a:r>
            <a:r>
              <a:rPr lang="en-US" sz="2400" b="1" dirty="0"/>
              <a:t>Emphasis</a:t>
            </a:r>
            <a:r>
              <a:rPr lang="en-US" sz="2400" dirty="0"/>
              <a:t>, then right-click to </a:t>
            </a:r>
            <a:r>
              <a:rPr lang="en-US" sz="2400" dirty="0" smtClean="0"/>
              <a:t/>
            </a:r>
            <a:br>
              <a:rPr lang="en-US" sz="2400" dirty="0" smtClean="0"/>
            </a:br>
            <a:r>
              <a:rPr lang="en-US" sz="2400" dirty="0" smtClean="0"/>
              <a:t>display </a:t>
            </a:r>
            <a:r>
              <a:rPr lang="en-US" sz="2400" dirty="0"/>
              <a:t>the Subtle Emphasis menu, </a:t>
            </a:r>
            <a:r>
              <a:rPr lang="en-US" sz="2400" dirty="0" smtClean="0"/>
              <a:t/>
            </a:r>
            <a:br>
              <a:rPr lang="en-US" sz="2400" dirty="0" smtClean="0"/>
            </a:br>
            <a:r>
              <a:rPr lang="en-US" sz="2400" dirty="0" smtClean="0"/>
              <a:t>as shown at right.</a:t>
            </a:r>
            <a:endParaRPr lang="en-US" sz="2400" dirty="0"/>
          </a:p>
          <a:p>
            <a:pPr marL="457200" indent="-457200">
              <a:buFont typeface="+mj-lt"/>
              <a:buAutoNum type="arabicPeriod"/>
            </a:pPr>
            <a:r>
              <a:rPr lang="en-US" sz="2400" dirty="0" smtClean="0"/>
              <a:t>Click </a:t>
            </a:r>
            <a:r>
              <a:rPr lang="en-US" sz="2400" b="1" dirty="0"/>
              <a:t>Modif</a:t>
            </a:r>
            <a:r>
              <a:rPr lang="en-US" sz="2400" dirty="0"/>
              <a:t>y. The Modify Style dialog </a:t>
            </a:r>
            <a:r>
              <a:rPr lang="en-US" sz="2400" dirty="0" smtClean="0"/>
              <a:t/>
            </a:r>
            <a:br>
              <a:rPr lang="en-US" sz="2400" dirty="0" smtClean="0"/>
            </a:br>
            <a:r>
              <a:rPr lang="en-US" sz="2400" dirty="0" smtClean="0"/>
              <a:t>box </a:t>
            </a:r>
            <a:r>
              <a:rPr lang="en-US" sz="2400" dirty="0"/>
              <a:t>appears, as shown </a:t>
            </a:r>
            <a:r>
              <a:rPr lang="en-US" sz="2400" dirty="0" smtClean="0"/>
              <a:t>on the </a:t>
            </a:r>
            <a:br>
              <a:rPr lang="en-US" sz="2400" dirty="0" smtClean="0"/>
            </a:br>
            <a:r>
              <a:rPr lang="en-US" sz="2400" dirty="0" smtClean="0"/>
              <a:t>next slide.</a:t>
            </a:r>
            <a:endParaRPr lang="en-US" sz="2400" dirty="0"/>
          </a:p>
        </p:txBody>
      </p:sp>
      <p:pic>
        <p:nvPicPr>
          <p:cNvPr id="3" name="Picture 2" descr="03.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4240" y="1670078"/>
            <a:ext cx="2548990" cy="4679922"/>
          </a:xfrm>
          <a:prstGeom prst="rect">
            <a:avLst/>
          </a:prstGeom>
        </p:spPr>
      </p:pic>
    </p:spTree>
    <p:extLst>
      <p:ext uri="{BB962C8B-B14F-4D97-AF65-F5344CB8AC3E}">
        <p14:creationId xmlns:p14="http://schemas.microsoft.com/office/powerpoint/2010/main" val="8947411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Modify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2746648" cy="4876800"/>
          </a:xfrm>
        </p:spPr>
        <p:txBody>
          <a:bodyPr/>
          <a:lstStyle/>
          <a:p>
            <a:pPr marL="457200" indent="-457200">
              <a:buFont typeface="+mj-lt"/>
              <a:buAutoNum type="arabicPeriod" startAt="3"/>
            </a:pPr>
            <a:r>
              <a:rPr lang="en-US" sz="2400" dirty="0" smtClean="0"/>
              <a:t>Click </a:t>
            </a:r>
            <a:r>
              <a:rPr lang="en-US" sz="2400" dirty="0"/>
              <a:t>the Bold </a:t>
            </a:r>
            <a:r>
              <a:rPr lang="en-US" sz="2400" dirty="0" smtClean="0"/>
              <a:t>	 button</a:t>
            </a:r>
            <a:r>
              <a:rPr lang="en-US" sz="2400" dirty="0"/>
              <a:t>.</a:t>
            </a:r>
          </a:p>
          <a:p>
            <a:pPr marL="457200" indent="-457200">
              <a:buFont typeface="+mj-lt"/>
              <a:buAutoNum type="arabicPeriod" startAt="3"/>
            </a:pPr>
            <a:r>
              <a:rPr lang="en-US" sz="2400" dirty="0" smtClean="0"/>
              <a:t>Click </a:t>
            </a:r>
            <a:r>
              <a:rPr lang="en-US" sz="2400" dirty="0"/>
              <a:t>the </a:t>
            </a:r>
            <a:r>
              <a:rPr lang="en-US" sz="2400" dirty="0" smtClean="0"/>
              <a:t/>
            </a:r>
            <a:br>
              <a:rPr lang="en-US" sz="2400" dirty="0" smtClean="0"/>
            </a:br>
            <a:r>
              <a:rPr lang="en-US" sz="2400" b="1" i="1" dirty="0" smtClean="0"/>
              <a:t>Font </a:t>
            </a:r>
            <a:r>
              <a:rPr lang="en-US" sz="2400" b="1" i="1" dirty="0"/>
              <a:t>Color drop-down arrow</a:t>
            </a:r>
            <a:r>
              <a:rPr lang="en-US" sz="2400" dirty="0"/>
              <a:t>, then select red in the Standard Colors section. Notice the preview in the dialog box changes.</a:t>
            </a:r>
          </a:p>
          <a:p>
            <a:endParaRPr lang="en-US" sz="2400" b="1" i="1" dirty="0"/>
          </a:p>
        </p:txBody>
      </p:sp>
      <p:pic>
        <p:nvPicPr>
          <p:cNvPr id="2" name="Picture 1" descr="03.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1200" y="1700808"/>
            <a:ext cx="5328681" cy="4294353"/>
          </a:xfrm>
          <a:prstGeom prst="rect">
            <a:avLst/>
          </a:prstGeom>
        </p:spPr>
      </p:pic>
      <p:pic>
        <p:nvPicPr>
          <p:cNvPr id="5" name="Picture 4" descr="bol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2060848"/>
            <a:ext cx="451686" cy="402590"/>
          </a:xfrm>
          <a:prstGeom prst="rect">
            <a:avLst/>
          </a:prstGeom>
        </p:spPr>
      </p:pic>
    </p:spTree>
    <p:extLst>
      <p:ext uri="{BB962C8B-B14F-4D97-AF65-F5344CB8AC3E}">
        <p14:creationId xmlns:p14="http://schemas.microsoft.com/office/powerpoint/2010/main" val="22480888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Modify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Click </a:t>
            </a:r>
            <a:r>
              <a:rPr lang="en-US" sz="2400" dirty="0"/>
              <a:t>the </a:t>
            </a:r>
            <a:r>
              <a:rPr lang="en-US" sz="2400" b="1" dirty="0"/>
              <a:t>Add to Quick Style Lis</a:t>
            </a:r>
            <a:r>
              <a:rPr lang="en-US" sz="2400" dirty="0"/>
              <a:t>t check box to clear it. The modifications you just made will apply to this document and not on the Style list, as </a:t>
            </a:r>
            <a:r>
              <a:rPr lang="en-US" sz="2400" dirty="0" smtClean="0"/>
              <a:t>shown on the previous slide.</a:t>
            </a:r>
            <a:endParaRPr lang="en-US" sz="2400" dirty="0"/>
          </a:p>
          <a:p>
            <a:pPr marL="457200" indent="-457200">
              <a:buFont typeface="+mj-lt"/>
              <a:buAutoNum type="arabicPeriod" startAt="5"/>
            </a:pPr>
            <a:r>
              <a:rPr lang="en-US" sz="2400" dirty="0" smtClean="0"/>
              <a:t>Click </a:t>
            </a:r>
            <a:r>
              <a:rPr lang="en-US" sz="2400" b="1" dirty="0"/>
              <a:t>OK</a:t>
            </a:r>
            <a:r>
              <a:rPr lang="en-US" sz="2400" dirty="0"/>
              <a:t>.</a:t>
            </a:r>
          </a:p>
          <a:p>
            <a:pPr marL="457200" indent="-457200">
              <a:buFont typeface="+mj-lt"/>
              <a:buAutoNum type="arabicPeriod" startAt="5"/>
            </a:pPr>
            <a:r>
              <a:rPr lang="en-US" sz="2400" dirty="0" smtClean="0"/>
              <a:t>Select </a:t>
            </a:r>
            <a:r>
              <a:rPr lang="en-US" sz="2400" b="1" dirty="0"/>
              <a:t>Heading 1</a:t>
            </a:r>
            <a:r>
              <a:rPr lang="en-US" sz="2400" dirty="0"/>
              <a:t>, right-click to display the Heading 1 menu, then click </a:t>
            </a:r>
            <a:r>
              <a:rPr lang="en-US" sz="2400" b="1" dirty="0"/>
              <a:t>Modify</a:t>
            </a:r>
            <a:r>
              <a:rPr lang="en-US" sz="2400" dirty="0"/>
              <a:t>.</a:t>
            </a:r>
          </a:p>
          <a:p>
            <a:pPr marL="457200" indent="-457200">
              <a:buFont typeface="+mj-lt"/>
              <a:buAutoNum type="arabicPeriod" startAt="5"/>
            </a:pPr>
            <a:r>
              <a:rPr lang="en-US" sz="2400" dirty="0" smtClean="0"/>
              <a:t>In </a:t>
            </a:r>
            <a:r>
              <a:rPr lang="en-US" sz="2400" dirty="0"/>
              <a:t>the Modify Style dialog box, click the </a:t>
            </a:r>
            <a:r>
              <a:rPr lang="en-US" sz="2400" b="1" dirty="0"/>
              <a:t>Font Color drop-down arrow</a:t>
            </a:r>
            <a:r>
              <a:rPr lang="en-US" sz="2400" dirty="0"/>
              <a:t>. From the drop-down menu, choose </a:t>
            </a:r>
            <a:r>
              <a:rPr lang="en-US" sz="2400" b="1" dirty="0"/>
              <a:t>red</a:t>
            </a:r>
            <a:r>
              <a:rPr lang="en-US" sz="2400" dirty="0"/>
              <a:t>.</a:t>
            </a:r>
          </a:p>
          <a:p>
            <a:pPr marL="457200" indent="-457200">
              <a:buFont typeface="+mj-lt"/>
              <a:buAutoNum type="arabicPeriod" startAt="5"/>
            </a:pPr>
            <a:r>
              <a:rPr lang="en-US" sz="2400" dirty="0" smtClean="0"/>
              <a:t>Open </a:t>
            </a:r>
            <a:r>
              <a:rPr lang="en-US" sz="2400" dirty="0"/>
              <a:t>the Font Size drop-down menu and select </a:t>
            </a:r>
            <a:r>
              <a:rPr lang="en-US" sz="2400" b="1" dirty="0"/>
              <a:t>14</a:t>
            </a:r>
            <a:r>
              <a:rPr lang="en-US" sz="2400" dirty="0" smtClean="0"/>
              <a:t>.</a:t>
            </a:r>
            <a:endParaRPr lang="en-US" sz="2400" dirty="0"/>
          </a:p>
        </p:txBody>
      </p:sp>
    </p:spTree>
    <p:extLst>
      <p:ext uri="{BB962C8B-B14F-4D97-AF65-F5344CB8AC3E}">
        <p14:creationId xmlns:p14="http://schemas.microsoft.com/office/powerpoint/2010/main" val="35424581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Modify Styles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400" b="1" dirty="0" smtClean="0"/>
              <a:t> </a:t>
            </a:r>
            <a:r>
              <a:rPr lang="en-US" sz="2400" dirty="0" smtClean="0"/>
              <a:t>Click </a:t>
            </a:r>
            <a:r>
              <a:rPr lang="en-US" sz="2400" dirty="0"/>
              <a:t>the </a:t>
            </a:r>
            <a:r>
              <a:rPr lang="en-US" sz="2400" b="1" dirty="0"/>
              <a:t>Add to Quick Style list</a:t>
            </a:r>
            <a:r>
              <a:rPr lang="en-US" sz="2400" dirty="0"/>
              <a:t> check box to clear the check mark. The modifications made will apply to this document and not on the Style list.</a:t>
            </a:r>
          </a:p>
          <a:p>
            <a:pPr marL="457200" indent="-457200">
              <a:buFont typeface="+mj-lt"/>
              <a:buAutoNum type="arabicPeriod" startAt="10"/>
            </a:pPr>
            <a:r>
              <a:rPr lang="en-US" sz="2400" b="1" dirty="0" smtClean="0"/>
              <a:t> </a:t>
            </a:r>
            <a:r>
              <a:rPr lang="en-US" sz="2400" dirty="0" smtClean="0"/>
              <a:t>Click </a:t>
            </a:r>
            <a:r>
              <a:rPr lang="en-US" sz="2400" b="1" dirty="0"/>
              <a:t>OK</a:t>
            </a:r>
            <a:r>
              <a:rPr lang="en-US" sz="2400" dirty="0"/>
              <a:t>. All the headings with the Heading 1 style update automatically to the new color and size.</a:t>
            </a:r>
          </a:p>
          <a:p>
            <a:pPr marL="457200" indent="-457200">
              <a:buFont typeface="+mj-lt"/>
              <a:buAutoNum type="arabicPeriod" startAt="10"/>
            </a:pPr>
            <a:r>
              <a:rPr lang="en-US" sz="2400" b="1" dirty="0" smtClean="0"/>
              <a:t> SAVE</a:t>
            </a:r>
            <a:r>
              <a:rPr lang="en-US" sz="2400" dirty="0" smtClean="0"/>
              <a:t> </a:t>
            </a:r>
            <a:r>
              <a:rPr lang="en-US" sz="2400" dirty="0"/>
              <a:t>the document as </a:t>
            </a:r>
            <a:r>
              <a:rPr lang="en-US" sz="2400" b="1" i="1" dirty="0"/>
              <a:t>classes_5</a:t>
            </a:r>
            <a:r>
              <a:rPr lang="en-US" sz="2400" dirty="0"/>
              <a:t> in the lesson folder on your USB flash drive. </a:t>
            </a:r>
            <a:r>
              <a:rPr lang="en-US" sz="2400" b="1" dirty="0"/>
              <a:t>CLOSE</a:t>
            </a:r>
            <a:r>
              <a:rPr lang="en-US" sz="2400" dirty="0"/>
              <a:t> the file.</a:t>
            </a:r>
          </a:p>
          <a:p>
            <a:r>
              <a:rPr lang="en-US" sz="2400" b="1" dirty="0" smtClean="0"/>
              <a:t>CLOSE</a:t>
            </a:r>
            <a:r>
              <a:rPr lang="en-US" sz="2400" dirty="0" smtClean="0"/>
              <a:t> </a:t>
            </a:r>
            <a:r>
              <a:rPr lang="en-US" sz="2400" dirty="0"/>
              <a:t>Word.</a:t>
            </a:r>
          </a:p>
          <a:p>
            <a:endParaRPr lang="en-US" sz="2400" dirty="0"/>
          </a:p>
          <a:p>
            <a:endParaRPr lang="en-US" sz="2400" dirty="0"/>
          </a:p>
        </p:txBody>
      </p:sp>
    </p:spTree>
    <p:extLst>
      <p:ext uri="{BB962C8B-B14F-4D97-AF65-F5344CB8AC3E}">
        <p14:creationId xmlns:p14="http://schemas.microsoft.com/office/powerpoint/2010/main" val="33618375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Removing Text </a:t>
            </a:r>
            <a:r>
              <a:rPr lang="en-US" dirty="0" smtClean="0">
                <a:ea typeface="+mj-ea"/>
                <a:cs typeface="+mj-cs"/>
              </a:rPr>
              <a:t>Formatting</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When you are formatting documents, sometimes you need to try a few different options before you get the appearance you want. </a:t>
            </a:r>
            <a:endParaRPr lang="en-US" sz="2400" dirty="0" smtClean="0"/>
          </a:p>
          <a:p>
            <a:r>
              <a:rPr lang="en-US" sz="2400" dirty="0" smtClean="0"/>
              <a:t>Clearing </a:t>
            </a:r>
            <a:r>
              <a:rPr lang="en-US" sz="2400" dirty="0"/>
              <a:t>unwanted formatting is easy using Word’s Clear Formatting button.</a:t>
            </a:r>
          </a:p>
          <a:p>
            <a:endParaRPr lang="en-US" sz="2400" dirty="0"/>
          </a:p>
        </p:txBody>
      </p:sp>
    </p:spTree>
    <p:extLst>
      <p:ext uri="{BB962C8B-B14F-4D97-AF65-F5344CB8AC3E}">
        <p14:creationId xmlns:p14="http://schemas.microsoft.com/office/powerpoint/2010/main" val="12259482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Using the Clear Formatting Button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Clear Formatting button is located in the More area of the Styles group. </a:t>
            </a:r>
            <a:endParaRPr lang="en-US" sz="2400" dirty="0" smtClean="0"/>
          </a:p>
          <a:p>
            <a:r>
              <a:rPr lang="en-US" sz="2400" dirty="0" smtClean="0"/>
              <a:t>Click </a:t>
            </a:r>
            <a:r>
              <a:rPr lang="en-US" sz="2400" dirty="0"/>
              <a:t>the drop-down arrow to display a menu that lets you clear formatting from selected text. </a:t>
            </a:r>
            <a:endParaRPr lang="en-US" sz="2400" dirty="0" smtClean="0"/>
          </a:p>
          <a:p>
            <a:r>
              <a:rPr lang="en-US" sz="2400" dirty="0" smtClean="0"/>
              <a:t>In </a:t>
            </a:r>
            <a:r>
              <a:rPr lang="en-US" sz="2400" dirty="0"/>
              <a:t>this exercise, you learn to use the Clear Formatting button.</a:t>
            </a:r>
          </a:p>
          <a:p>
            <a:endParaRPr lang="en-US" sz="2400" dirty="0"/>
          </a:p>
        </p:txBody>
      </p:sp>
    </p:spTree>
    <p:extLst>
      <p:ext uri="{BB962C8B-B14F-4D97-AF65-F5344CB8AC3E}">
        <p14:creationId xmlns:p14="http://schemas.microsoft.com/office/powerpoint/2010/main" val="2642145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Use the Clear Formatting Button</a:t>
            </a:r>
          </a:p>
        </p:txBody>
      </p:sp>
      <p:sp>
        <p:nvSpPr>
          <p:cNvPr id="21506" name="Rectangle 3"/>
          <p:cNvSpPr>
            <a:spLocks noGrp="1" noChangeArrowheads="1"/>
          </p:cNvSpPr>
          <p:nvPr>
            <p:ph type="body" idx="1"/>
          </p:nvPr>
        </p:nvSpPr>
        <p:spPr>
          <a:xfrm>
            <a:off x="457200" y="1600200"/>
            <a:ext cx="8229600" cy="4876800"/>
          </a:xfrm>
        </p:spPr>
        <p:txBody>
          <a:bodyPr/>
          <a:lstStyle/>
          <a:p>
            <a:r>
              <a:rPr lang="en-US" sz="2300" b="1" dirty="0"/>
              <a:t>USE</a:t>
            </a:r>
            <a:r>
              <a:rPr lang="en-US" sz="2300" dirty="0"/>
              <a:t> the document that is open from the previous exercise.</a:t>
            </a:r>
          </a:p>
          <a:p>
            <a:pPr marL="457200" indent="-457200">
              <a:spcBef>
                <a:spcPts val="400"/>
              </a:spcBef>
              <a:buFont typeface="+mj-lt"/>
              <a:buAutoNum type="arabicPeriod"/>
            </a:pPr>
            <a:r>
              <a:rPr lang="en-US" sz="2300" dirty="0" smtClean="0"/>
              <a:t>Select </a:t>
            </a:r>
            <a:r>
              <a:rPr lang="en-US" sz="2300" b="1" dirty="0"/>
              <a:t>Active Older Adults</a:t>
            </a:r>
            <a:r>
              <a:rPr lang="en-US" sz="2300" dirty="0"/>
              <a:t>. In the Styles group, click the </a:t>
            </a:r>
            <a:r>
              <a:rPr lang="en-US" sz="2300" b="1" dirty="0"/>
              <a:t>More drop-down arrow</a:t>
            </a:r>
            <a:r>
              <a:rPr lang="en-US" sz="2300" dirty="0"/>
              <a:t>, then click </a:t>
            </a:r>
            <a:r>
              <a:rPr lang="en-US" sz="2300" b="1" dirty="0"/>
              <a:t>Clear </a:t>
            </a:r>
            <a:r>
              <a:rPr lang="en-US" sz="2300" b="1" dirty="0" smtClean="0"/>
              <a:t>Formatting </a:t>
            </a:r>
            <a:r>
              <a:rPr lang="en-US" sz="2300" dirty="0" smtClean="0"/>
              <a:t>        . The </a:t>
            </a:r>
            <a:r>
              <a:rPr lang="en-US" sz="2300" dirty="0"/>
              <a:t>formatting is removed and only plain text remains.</a:t>
            </a:r>
          </a:p>
          <a:p>
            <a:pPr marL="457200" indent="-457200">
              <a:spcBef>
                <a:spcPts val="400"/>
              </a:spcBef>
              <a:buFont typeface="+mj-lt"/>
              <a:buAutoNum type="arabicPeriod"/>
            </a:pPr>
            <a:r>
              <a:rPr lang="en-US" sz="2300" dirty="0" smtClean="0"/>
              <a:t>Press </a:t>
            </a:r>
            <a:r>
              <a:rPr lang="en-US" sz="2300" dirty="0"/>
              <a:t>and hold </a:t>
            </a:r>
            <a:r>
              <a:rPr lang="en-US" sz="2300" b="1" dirty="0"/>
              <a:t>Ctrl</a:t>
            </a:r>
            <a:r>
              <a:rPr lang="en-US" sz="2300" dirty="0"/>
              <a:t> and select </a:t>
            </a:r>
            <a:r>
              <a:rPr lang="en-US" sz="2300" b="1" dirty="0"/>
              <a:t>Boot Camp</a:t>
            </a:r>
            <a:r>
              <a:rPr lang="en-US" sz="2300" dirty="0"/>
              <a:t>; continue to hold the </a:t>
            </a:r>
            <a:r>
              <a:rPr lang="en-US" sz="2300" b="1" dirty="0"/>
              <a:t>Ctrl</a:t>
            </a:r>
            <a:r>
              <a:rPr lang="en-US" sz="2300" dirty="0"/>
              <a:t> key to select the remaining headings, then click the </a:t>
            </a:r>
            <a:r>
              <a:rPr lang="en-US" sz="2300" b="1" dirty="0"/>
              <a:t>Clear </a:t>
            </a:r>
            <a:r>
              <a:rPr lang="en-US" sz="2300" b="1" dirty="0" smtClean="0"/>
              <a:t>Formatting</a:t>
            </a:r>
            <a:r>
              <a:rPr lang="en-US" sz="2300" dirty="0" smtClean="0"/>
              <a:t>         button </a:t>
            </a:r>
            <a:r>
              <a:rPr lang="en-US" sz="2300" dirty="0"/>
              <a:t>in the Styles group. (By holding the </a:t>
            </a:r>
            <a:r>
              <a:rPr lang="en-US" sz="2300" b="1" dirty="0"/>
              <a:t>Ctrl</a:t>
            </a:r>
            <a:r>
              <a:rPr lang="en-US" sz="2300" dirty="0"/>
              <a:t> key, you can use multi-selection to select </a:t>
            </a:r>
            <a:r>
              <a:rPr lang="en-US" sz="2300" dirty="0" smtClean="0"/>
              <a:t>non-adjacent </a:t>
            </a:r>
            <a:r>
              <a:rPr lang="en-US" sz="2300" dirty="0"/>
              <a:t>text.) Deselect all text and click the </a:t>
            </a:r>
            <a:r>
              <a:rPr lang="en-US" sz="2300" b="1" dirty="0"/>
              <a:t>X</a:t>
            </a:r>
            <a:r>
              <a:rPr lang="en-US" sz="2300" dirty="0"/>
              <a:t> to close the Style window.</a:t>
            </a:r>
          </a:p>
          <a:p>
            <a:pPr marL="457200" indent="-457200">
              <a:spcBef>
                <a:spcPts val="400"/>
              </a:spcBef>
              <a:buFont typeface="+mj-lt"/>
              <a:buAutoNum type="arabicPeriod"/>
            </a:pPr>
            <a:r>
              <a:rPr lang="en-US" sz="2300" b="1" dirty="0" smtClean="0"/>
              <a:t>SAVE</a:t>
            </a:r>
            <a:r>
              <a:rPr lang="en-US" sz="2300" dirty="0" smtClean="0"/>
              <a:t> </a:t>
            </a:r>
            <a:r>
              <a:rPr lang="en-US" sz="2300" dirty="0"/>
              <a:t>the document as </a:t>
            </a:r>
            <a:r>
              <a:rPr lang="en-US" sz="2300" b="1" i="1" dirty="0"/>
              <a:t>classes_6</a:t>
            </a:r>
            <a:r>
              <a:rPr lang="en-US" sz="2300" dirty="0"/>
              <a:t> in the lesson folder on your USB flash drive.</a:t>
            </a:r>
          </a:p>
          <a:p>
            <a:pPr>
              <a:spcBef>
                <a:spcPts val="400"/>
              </a:spcBef>
            </a:pPr>
            <a:r>
              <a:rPr lang="en-US" sz="2300" b="1" dirty="0"/>
              <a:t>CLOSE</a:t>
            </a:r>
            <a:r>
              <a:rPr lang="en-US" sz="2300" dirty="0"/>
              <a:t> Word</a:t>
            </a:r>
            <a:r>
              <a:rPr lang="en-US" sz="2300" dirty="0" smtClean="0"/>
              <a:t>.</a:t>
            </a:r>
            <a:endParaRPr lang="en-US" sz="2400" dirty="0"/>
          </a:p>
        </p:txBody>
      </p:sp>
      <p:pic>
        <p:nvPicPr>
          <p:cNvPr id="3" name="Picture 2" descr="clearform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6758" y="2420888"/>
            <a:ext cx="497530" cy="367030"/>
          </a:xfrm>
          <a:prstGeom prst="rect">
            <a:avLst/>
          </a:prstGeom>
        </p:spPr>
      </p:pic>
      <p:pic>
        <p:nvPicPr>
          <p:cNvPr id="6" name="Picture 5" descr="clearforma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3933056"/>
            <a:ext cx="497530" cy="367030"/>
          </a:xfrm>
          <a:prstGeom prst="rect">
            <a:avLst/>
          </a:prstGeom>
        </p:spPr>
      </p:pic>
    </p:spTree>
    <p:extLst>
      <p:ext uri="{BB962C8B-B14F-4D97-AF65-F5344CB8AC3E}">
        <p14:creationId xmlns:p14="http://schemas.microsoft.com/office/powerpoint/2010/main" val="3932865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Changing Fonts and Font Sizes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 </a:t>
            </a:r>
            <a:r>
              <a:rPr lang="en-US" sz="2400" b="1" i="1" dirty="0"/>
              <a:t>character</a:t>
            </a:r>
            <a:r>
              <a:rPr lang="en-US" sz="2400" dirty="0"/>
              <a:t> is any single letter, number, symbol, or punctuation mark. </a:t>
            </a:r>
            <a:endParaRPr lang="en-US" sz="2400" dirty="0" smtClean="0"/>
          </a:p>
          <a:p>
            <a:r>
              <a:rPr lang="en-US" sz="2400" dirty="0" smtClean="0"/>
              <a:t>A </a:t>
            </a:r>
            <a:r>
              <a:rPr lang="en-US" sz="2400" b="1" i="1" dirty="0"/>
              <a:t>font</a:t>
            </a:r>
            <a:r>
              <a:rPr lang="en-US" sz="2400" dirty="0"/>
              <a:t> is a set of characters that have the same design. </a:t>
            </a:r>
            <a:endParaRPr lang="en-US" sz="2400" dirty="0" smtClean="0"/>
          </a:p>
          <a:p>
            <a:r>
              <a:rPr lang="en-US" sz="2400" dirty="0" smtClean="0"/>
              <a:t>Each </a:t>
            </a:r>
            <a:r>
              <a:rPr lang="en-US" sz="2400" dirty="0"/>
              <a:t>font has a unique name, such as Garamond or Arial. </a:t>
            </a:r>
            <a:endParaRPr lang="en-US" sz="2400" dirty="0" smtClean="0"/>
          </a:p>
          <a:p>
            <a:r>
              <a:rPr lang="en-US" sz="2400" dirty="0" smtClean="0"/>
              <a:t>Microsoft </a:t>
            </a:r>
            <a:r>
              <a:rPr lang="en-US" sz="2400" dirty="0"/>
              <a:t>Word has a variety of fonts and font sizes to help you communicate your intended message in a document. </a:t>
            </a:r>
            <a:endParaRPr lang="en-US" sz="2400" dirty="0" smtClean="0"/>
          </a:p>
          <a:p>
            <a:r>
              <a:rPr lang="en-US" sz="2400" dirty="0" smtClean="0"/>
              <a:t>In </a:t>
            </a:r>
            <a:r>
              <a:rPr lang="en-US" sz="2400" dirty="0"/>
              <a:t>this exercise, you use commands from the Font command group and the Mini toolbar to apply a specific font and font size to selected text.</a:t>
            </a:r>
          </a:p>
          <a:p>
            <a:pPr marL="0" indent="0">
              <a:buNone/>
            </a:pPr>
            <a:endParaRPr lang="en-US" sz="2400" dirty="0"/>
          </a:p>
        </p:txBody>
      </p:sp>
    </p:spTree>
    <p:extLst>
      <p:ext uri="{BB962C8B-B14F-4D97-AF65-F5344CB8AC3E}">
        <p14:creationId xmlns:p14="http://schemas.microsoft.com/office/powerpoint/2010/main" val="7957879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Lesson Summary</a:t>
            </a:r>
          </a:p>
        </p:txBody>
      </p:sp>
      <p:pic>
        <p:nvPicPr>
          <p:cNvPr id="2" name="Picture 1" descr="03.summa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628800"/>
            <a:ext cx="8086288" cy="2388179"/>
          </a:xfrm>
          <a:prstGeom prst="rect">
            <a:avLst/>
          </a:prstGeom>
        </p:spPr>
      </p:pic>
    </p:spTree>
    <p:extLst>
      <p:ext uri="{BB962C8B-B14F-4D97-AF65-F5344CB8AC3E}">
        <p14:creationId xmlns:p14="http://schemas.microsoft.com/office/powerpoint/2010/main" val="3729169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Changing Fonts and Font 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Font sizes are measured in points. </a:t>
            </a:r>
            <a:endParaRPr lang="en-US" sz="2400" dirty="0" smtClean="0"/>
          </a:p>
          <a:p>
            <a:r>
              <a:rPr lang="en-US" sz="2400" b="1" i="1" dirty="0" smtClean="0"/>
              <a:t>Point </a:t>
            </a:r>
            <a:r>
              <a:rPr lang="en-US" sz="2400" b="1" i="1" dirty="0"/>
              <a:t>size</a:t>
            </a:r>
            <a:r>
              <a:rPr lang="en-US" sz="2400" dirty="0"/>
              <a:t> refers to the height of characters, with </a:t>
            </a:r>
            <a:r>
              <a:rPr lang="en-US" sz="2400" dirty="0" smtClean="0"/>
              <a:t/>
            </a:r>
            <a:br>
              <a:rPr lang="en-US" sz="2400" dirty="0" smtClean="0"/>
            </a:br>
            <a:r>
              <a:rPr lang="en-US" sz="2400" dirty="0" smtClean="0"/>
              <a:t>1 </a:t>
            </a:r>
            <a:r>
              <a:rPr lang="en-US" sz="2400" dirty="0"/>
              <a:t>point equaling approximately </a:t>
            </a:r>
            <a:r>
              <a:rPr lang="en-US" sz="2400" baseline="30000" dirty="0"/>
              <a:t>1</a:t>
            </a:r>
            <a:r>
              <a:rPr lang="en-US" sz="2400" dirty="0"/>
              <a:t>⁄</a:t>
            </a:r>
            <a:r>
              <a:rPr lang="en-US" sz="2400" baseline="-25000" dirty="0"/>
              <a:t>72</a:t>
            </a:r>
            <a:r>
              <a:rPr lang="en-US" sz="2400" dirty="0"/>
              <a:t> of an inch. </a:t>
            </a:r>
            <a:endParaRPr lang="en-US" sz="2400" dirty="0" smtClean="0"/>
          </a:p>
          <a:p>
            <a:r>
              <a:rPr lang="en-US" sz="2400" dirty="0" smtClean="0"/>
              <a:t>Point </a:t>
            </a:r>
            <a:r>
              <a:rPr lang="en-US" sz="2400" dirty="0"/>
              <a:t>sizes range from the very small 8-point size to </a:t>
            </a:r>
            <a:r>
              <a:rPr lang="en-US" sz="2400" dirty="0" smtClean="0"/>
              <a:t/>
            </a:r>
            <a:br>
              <a:rPr lang="en-US" sz="2400" dirty="0" smtClean="0"/>
            </a:br>
            <a:r>
              <a:rPr lang="en-US" sz="2400" dirty="0" smtClean="0"/>
              <a:t>72 </a:t>
            </a:r>
            <a:r>
              <a:rPr lang="en-US" sz="2400" dirty="0"/>
              <a:t>points or higher. </a:t>
            </a:r>
            <a:endParaRPr lang="en-US" sz="2400" dirty="0" smtClean="0"/>
          </a:p>
          <a:p>
            <a:r>
              <a:rPr lang="en-US" sz="2400" dirty="0" smtClean="0"/>
              <a:t>Below </a:t>
            </a:r>
            <a:r>
              <a:rPr lang="en-US" sz="2400" dirty="0"/>
              <a:t>are a few examples of fonts and sizes</a:t>
            </a:r>
            <a:r>
              <a:rPr lang="en-US" sz="2400" dirty="0" smtClean="0"/>
              <a:t>.</a:t>
            </a:r>
            <a:endParaRPr lang="en-US" sz="2400" dirty="0"/>
          </a:p>
        </p:txBody>
      </p:sp>
      <p:pic>
        <p:nvPicPr>
          <p:cNvPr id="2" name="Picture 1" descr="03.font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4221088"/>
            <a:ext cx="7576512" cy="2076256"/>
          </a:xfrm>
          <a:prstGeom prst="rect">
            <a:avLst/>
          </a:prstGeom>
        </p:spPr>
      </p:pic>
    </p:spTree>
    <p:extLst>
      <p:ext uri="{BB962C8B-B14F-4D97-AF65-F5344CB8AC3E}">
        <p14:creationId xmlns:p14="http://schemas.microsoft.com/office/powerpoint/2010/main" val="4059011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t>Changing </a:t>
            </a:r>
            <a:r>
              <a:rPr lang="en-US" dirty="0"/>
              <a:t>Fonts and Font </a:t>
            </a:r>
            <a:r>
              <a:rPr lang="en-US" dirty="0" smtClean="0"/>
              <a:t>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Font group in the Home tab contains menus for changing both font type and font size. </a:t>
            </a:r>
            <a:endParaRPr lang="en-US" sz="2400" dirty="0" smtClean="0"/>
          </a:p>
          <a:p>
            <a:r>
              <a:rPr lang="en-US" sz="2400" dirty="0" smtClean="0"/>
              <a:t>You </a:t>
            </a:r>
            <a:r>
              <a:rPr lang="en-US" sz="2400" dirty="0"/>
              <a:t>can also access the same commands using the Mini toolbar or by right-clicking to access a shortcut menu. </a:t>
            </a:r>
            <a:endParaRPr lang="en-US" sz="2400" dirty="0" smtClean="0"/>
          </a:p>
          <a:p>
            <a:r>
              <a:rPr lang="en-US" sz="2400" dirty="0" smtClean="0"/>
              <a:t>To </a:t>
            </a:r>
            <a:r>
              <a:rPr lang="en-US" sz="2400" dirty="0"/>
              <a:t>change text font or size using any of these tools, you first must select the text.</a:t>
            </a:r>
          </a:p>
          <a:p>
            <a:r>
              <a:rPr lang="en-US" sz="2400" dirty="0" smtClean="0"/>
              <a:t>Another Way: </a:t>
            </a:r>
            <a:r>
              <a:rPr lang="en-US" sz="2400" dirty="0"/>
              <a:t>to change the size of text is to select the text and click the Grow </a:t>
            </a:r>
            <a:r>
              <a:rPr lang="en-US" sz="2400" dirty="0" smtClean="0"/>
              <a:t>Font       button </a:t>
            </a:r>
            <a:r>
              <a:rPr lang="en-US" sz="2400" dirty="0"/>
              <a:t>to increase the font size or the Shrink </a:t>
            </a:r>
            <a:r>
              <a:rPr lang="en-US" sz="2400" dirty="0" smtClean="0"/>
              <a:t>Font       button </a:t>
            </a:r>
            <a:r>
              <a:rPr lang="en-US" sz="2400" dirty="0"/>
              <a:t>to decrease the size</a:t>
            </a:r>
            <a:r>
              <a:rPr lang="en-US" sz="2400" dirty="0" smtClean="0"/>
              <a:t>.</a:t>
            </a:r>
            <a:endParaRPr lang="en-US" sz="2400" dirty="0"/>
          </a:p>
        </p:txBody>
      </p:sp>
      <p:pic>
        <p:nvPicPr>
          <p:cNvPr id="2" name="Picture 1" descr="g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4509120"/>
            <a:ext cx="339090" cy="283603"/>
          </a:xfrm>
          <a:prstGeom prst="rect">
            <a:avLst/>
          </a:prstGeom>
        </p:spPr>
      </p:pic>
      <p:pic>
        <p:nvPicPr>
          <p:cNvPr id="3" name="Picture 2" descr="shrin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5856" y="4869160"/>
            <a:ext cx="377696" cy="281555"/>
          </a:xfrm>
          <a:prstGeom prst="rect">
            <a:avLst/>
          </a:prstGeom>
        </p:spPr>
      </p:pic>
    </p:spTree>
    <p:extLst>
      <p:ext uri="{BB962C8B-B14F-4D97-AF65-F5344CB8AC3E}">
        <p14:creationId xmlns:p14="http://schemas.microsoft.com/office/powerpoint/2010/main" val="2119994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Change Fonts and Font Sizes</a:t>
            </a:r>
          </a:p>
        </p:txBody>
      </p:sp>
      <p:sp>
        <p:nvSpPr>
          <p:cNvPr id="21506" name="Rectangle 3"/>
          <p:cNvSpPr>
            <a:spLocks noGrp="1" noChangeArrowheads="1"/>
          </p:cNvSpPr>
          <p:nvPr>
            <p:ph type="body" idx="1"/>
          </p:nvPr>
        </p:nvSpPr>
        <p:spPr>
          <a:xfrm>
            <a:off x="457200" y="1600200"/>
            <a:ext cx="8229600" cy="4876800"/>
          </a:xfrm>
        </p:spPr>
        <p:txBody>
          <a:bodyPr/>
          <a:lstStyle/>
          <a:p>
            <a:pPr lvl="0"/>
            <a:r>
              <a:rPr lang="en-US" sz="2400" dirty="0" smtClean="0"/>
              <a:t>Before </a:t>
            </a:r>
            <a:r>
              <a:rPr lang="en-US" sz="2400" dirty="0"/>
              <a:t>you begin these steps, be sure to </a:t>
            </a:r>
            <a:r>
              <a:rPr lang="en-US" sz="2400" b="1" dirty="0"/>
              <a:t>LAUNCH</a:t>
            </a:r>
            <a:r>
              <a:rPr lang="en-US" sz="2400" dirty="0"/>
              <a:t> Microsoft Word</a:t>
            </a:r>
            <a:r>
              <a:rPr lang="en-US" sz="2400" dirty="0" smtClean="0"/>
              <a:t>.</a:t>
            </a:r>
            <a:r>
              <a:rPr lang="en-US" sz="2400" dirty="0"/>
              <a:t> </a:t>
            </a:r>
            <a:endParaRPr lang="en-US" sz="2400" dirty="0" smtClean="0"/>
          </a:p>
          <a:p>
            <a:pPr marL="457200" lvl="0" indent="-457200">
              <a:buFont typeface="+mj-lt"/>
              <a:buAutoNum type="arabicPeriod"/>
            </a:pPr>
            <a:r>
              <a:rPr lang="en-US" sz="2400" dirty="0" smtClean="0"/>
              <a:t>Connect </a:t>
            </a:r>
            <a:r>
              <a:rPr lang="en-US" sz="2400" dirty="0"/>
              <a:t>your USB flash drive to one of the USB ports on your computer.</a:t>
            </a:r>
          </a:p>
          <a:p>
            <a:pPr marL="457200" lvl="0" indent="-457200">
              <a:buFont typeface="+mj-lt"/>
              <a:buAutoNum type="arabicPeriod"/>
            </a:pPr>
            <a:r>
              <a:rPr lang="en-US" sz="2400" dirty="0"/>
              <a:t>Click the </a:t>
            </a:r>
            <a:r>
              <a:rPr lang="en-US" sz="2400" b="1" dirty="0" smtClean="0"/>
              <a:t>Fil</a:t>
            </a:r>
            <a:r>
              <a:rPr lang="en-US" sz="2400" b="1" dirty="0"/>
              <a:t>e</a:t>
            </a:r>
            <a:r>
              <a:rPr lang="en-US" sz="2400" dirty="0" smtClean="0"/>
              <a:t> </a:t>
            </a:r>
            <a:r>
              <a:rPr lang="en-US" sz="2400" dirty="0"/>
              <a:t>tab, then click </a:t>
            </a:r>
            <a:r>
              <a:rPr lang="en-US" sz="2400" b="1" dirty="0"/>
              <a:t>Open</a:t>
            </a:r>
            <a:r>
              <a:rPr lang="en-US" sz="2400" dirty="0"/>
              <a:t>. The Open dialog box appears.</a:t>
            </a:r>
          </a:p>
          <a:p>
            <a:pPr marL="457200" lvl="0" indent="-457200">
              <a:buFont typeface="+mj-lt"/>
              <a:buAutoNum type="arabicPeriod"/>
            </a:pPr>
            <a:r>
              <a:rPr lang="en-US" sz="2400" dirty="0"/>
              <a:t>Use the vertical scroll bar to scroll down and locate the data files for this lesson on your USB flash drive. Double-click the </a:t>
            </a:r>
            <a:r>
              <a:rPr lang="en-US" sz="2400" b="1" dirty="0"/>
              <a:t>Lesson 3</a:t>
            </a:r>
            <a:r>
              <a:rPr lang="en-US" sz="2400" dirty="0"/>
              <a:t> folder to open it.</a:t>
            </a:r>
          </a:p>
          <a:p>
            <a:pPr marL="457200" lvl="0" indent="-457200">
              <a:buFont typeface="+mj-lt"/>
              <a:buAutoNum type="arabicPeriod"/>
            </a:pPr>
            <a:r>
              <a:rPr lang="en-US" sz="2400" dirty="0"/>
              <a:t>Locate and open the file named </a:t>
            </a:r>
            <a:r>
              <a:rPr lang="en-US" sz="2400" b="1" i="1" dirty="0" err="1"/>
              <a:t>class_descriptions</a:t>
            </a:r>
            <a:r>
              <a:rPr lang="en-US" sz="2400" dirty="0"/>
              <a:t>.</a:t>
            </a:r>
          </a:p>
          <a:p>
            <a:endParaRPr lang="en-US" sz="2400" dirty="0"/>
          </a:p>
        </p:txBody>
      </p:sp>
      <p:sp>
        <p:nvSpPr>
          <p:cNvPr id="2" name="TextBox 1"/>
          <p:cNvSpPr txBox="1"/>
          <p:nvPr/>
        </p:nvSpPr>
        <p:spPr>
          <a:xfrm>
            <a:off x="2956560" y="1219200"/>
            <a:ext cx="184666"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849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Fonts and Font Sizes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Within </a:t>
            </a:r>
            <a:r>
              <a:rPr lang="en-US" sz="2400" dirty="0"/>
              <a:t>the document, select </a:t>
            </a:r>
            <a:r>
              <a:rPr lang="en-US" sz="2400" dirty="0" smtClean="0"/>
              <a:t/>
            </a:r>
            <a:br>
              <a:rPr lang="en-US" sz="2400" dirty="0" smtClean="0"/>
            </a:br>
            <a:r>
              <a:rPr lang="en-US" sz="2400" dirty="0" smtClean="0"/>
              <a:t>Preston </a:t>
            </a:r>
            <a:r>
              <a:rPr lang="en-US" sz="2400" dirty="0"/>
              <a:t>Creek Family YMCA.</a:t>
            </a:r>
          </a:p>
          <a:p>
            <a:pPr marL="457200" indent="-457200">
              <a:buFont typeface="+mj-lt"/>
              <a:buAutoNum type="arabicPeriod" startAt="5"/>
            </a:pPr>
            <a:r>
              <a:rPr lang="en-US" sz="2400" dirty="0" smtClean="0"/>
              <a:t>In </a:t>
            </a:r>
            <a:r>
              <a:rPr lang="en-US" sz="2400" dirty="0"/>
              <a:t>the Font group of the </a:t>
            </a:r>
            <a:r>
              <a:rPr lang="en-US" sz="2400" dirty="0" smtClean="0"/>
              <a:t/>
            </a:r>
            <a:br>
              <a:rPr lang="en-US" sz="2400" dirty="0" smtClean="0"/>
            </a:br>
            <a:r>
              <a:rPr lang="en-US" sz="2400" dirty="0" smtClean="0"/>
              <a:t>Home </a:t>
            </a:r>
            <a:r>
              <a:rPr lang="en-US" sz="2400" dirty="0"/>
              <a:t>tab, click the Font </a:t>
            </a:r>
            <a:r>
              <a:rPr lang="en-US" sz="2400" dirty="0" smtClean="0"/>
              <a:t/>
            </a:r>
            <a:br>
              <a:rPr lang="en-US" sz="2400" dirty="0" smtClean="0"/>
            </a:br>
            <a:r>
              <a:rPr lang="en-US" sz="2400" dirty="0" smtClean="0"/>
              <a:t>drop</a:t>
            </a:r>
            <a:r>
              <a:rPr lang="en-US" sz="2400" dirty="0"/>
              <a:t>-down arrow to display </a:t>
            </a:r>
            <a:r>
              <a:rPr lang="en-US" sz="2400" dirty="0" smtClean="0"/>
              <a:t/>
            </a:r>
            <a:br>
              <a:rPr lang="en-US" sz="2400" dirty="0" smtClean="0"/>
            </a:br>
            <a:r>
              <a:rPr lang="en-US" sz="2400" dirty="0" smtClean="0"/>
              <a:t>the </a:t>
            </a:r>
            <a:r>
              <a:rPr lang="en-US" sz="2400" dirty="0"/>
              <a:t>Font menu. The menu </a:t>
            </a:r>
            <a:r>
              <a:rPr lang="en-US" sz="2400" dirty="0" smtClean="0"/>
              <a:t/>
            </a:r>
            <a:br>
              <a:rPr lang="en-US" sz="2400" dirty="0" smtClean="0"/>
            </a:br>
            <a:r>
              <a:rPr lang="en-US" sz="2400" dirty="0" smtClean="0"/>
              <a:t>appears</a:t>
            </a:r>
            <a:r>
              <a:rPr lang="en-US" sz="2400" dirty="0"/>
              <a:t>, as shown </a:t>
            </a:r>
            <a:r>
              <a:rPr lang="en-US" sz="2400" dirty="0" smtClean="0"/>
              <a:t>at right.</a:t>
            </a:r>
          </a:p>
          <a:p>
            <a:pPr marL="457200" indent="-457200">
              <a:buFont typeface="+mj-lt"/>
              <a:buAutoNum type="arabicPeriod" startAt="5"/>
            </a:pPr>
            <a:r>
              <a:rPr lang="en-US" sz="2400" dirty="0" smtClean="0"/>
              <a:t>Scroll </a:t>
            </a:r>
            <a:r>
              <a:rPr lang="en-US" sz="2400" dirty="0"/>
              <a:t>down the list and </a:t>
            </a:r>
            <a:r>
              <a:rPr lang="en-US" sz="2400" dirty="0" smtClean="0"/>
              <a:t/>
            </a:r>
            <a:br>
              <a:rPr lang="en-US" sz="2400" dirty="0" smtClean="0"/>
            </a:br>
            <a:r>
              <a:rPr lang="en-US" sz="2400" dirty="0" smtClean="0"/>
              <a:t>position </a:t>
            </a:r>
            <a:r>
              <a:rPr lang="en-US" sz="2400" dirty="0"/>
              <a:t>the mouse pointer </a:t>
            </a:r>
            <a:r>
              <a:rPr lang="en-US" sz="2400" dirty="0" smtClean="0"/>
              <a:t/>
            </a:r>
            <a:br>
              <a:rPr lang="en-US" sz="2400" dirty="0" smtClean="0"/>
            </a:br>
            <a:r>
              <a:rPr lang="en-US" sz="2400" dirty="0" smtClean="0"/>
              <a:t>on </a:t>
            </a:r>
            <a:r>
              <a:rPr lang="en-US" sz="2400" b="1" dirty="0" smtClean="0"/>
              <a:t>Arial</a:t>
            </a:r>
            <a:r>
              <a:rPr lang="en-US" sz="2400" dirty="0" smtClean="0"/>
              <a:t>.</a:t>
            </a:r>
            <a:endParaRPr lang="en-US" sz="2400" dirty="0"/>
          </a:p>
          <a:p>
            <a:pPr marL="457200" indent="-457200">
              <a:buFont typeface="+mj-lt"/>
              <a:buAutoNum type="arabicPeriod" startAt="5"/>
            </a:pPr>
            <a:r>
              <a:rPr lang="en-US" sz="2400" dirty="0" smtClean="0"/>
              <a:t>Click </a:t>
            </a:r>
            <a:r>
              <a:rPr lang="en-US" sz="2400" b="1" dirty="0"/>
              <a:t>Arial</a:t>
            </a:r>
            <a:r>
              <a:rPr lang="en-US" sz="2400" dirty="0"/>
              <a:t>.</a:t>
            </a:r>
          </a:p>
          <a:p>
            <a:pPr marL="457200" indent="-457200">
              <a:buFont typeface="+mj-lt"/>
              <a:buAutoNum type="arabicPeriod" startAt="5"/>
            </a:pPr>
            <a:endParaRPr lang="en-US" sz="2400" dirty="0" smtClean="0"/>
          </a:p>
        </p:txBody>
      </p:sp>
      <p:pic>
        <p:nvPicPr>
          <p:cNvPr id="2" name="Picture 1" descr="03.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700808"/>
            <a:ext cx="3816250" cy="4411999"/>
          </a:xfrm>
          <a:prstGeom prst="rect">
            <a:avLst/>
          </a:prstGeom>
        </p:spPr>
      </p:pic>
    </p:spTree>
    <p:extLst>
      <p:ext uri="{BB962C8B-B14F-4D97-AF65-F5344CB8AC3E}">
        <p14:creationId xmlns:p14="http://schemas.microsoft.com/office/powerpoint/2010/main" val="1104774822"/>
      </p:ext>
    </p:extLst>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1722</TotalTime>
  <Words>3030</Words>
  <Application>Microsoft Office PowerPoint</Application>
  <PresentationFormat>On-screen Show (4:3)</PresentationFormat>
  <Paragraphs>276</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template</vt:lpstr>
      <vt:lpstr>Character Formatting</vt:lpstr>
      <vt:lpstr>Objectives</vt:lpstr>
      <vt:lpstr>Software Orientation</vt:lpstr>
      <vt:lpstr>Formatting Characters Manually</vt:lpstr>
      <vt:lpstr>Changing Fonts and Font Sizes</vt:lpstr>
      <vt:lpstr>Changing Fonts and Font Sizes</vt:lpstr>
      <vt:lpstr>Changing Fonts and Font Sizes</vt:lpstr>
      <vt:lpstr>Step-by-Step: Change Fonts and Font Sizes</vt:lpstr>
      <vt:lpstr>Step-by-Step: Change Fonts and Font Sizes</vt:lpstr>
      <vt:lpstr>Step-by-Step: Change Fonts and Font Sizes</vt:lpstr>
      <vt:lpstr>Step-by-Step: Change Fonts and Font Sizes</vt:lpstr>
      <vt:lpstr>Step-by-Step: Change Fonts and Font Sizes</vt:lpstr>
      <vt:lpstr>Applying Character Attributes</vt:lpstr>
      <vt:lpstr>Applying Character Attributes</vt:lpstr>
      <vt:lpstr>Applying Character Attributes</vt:lpstr>
      <vt:lpstr>Step-by-Step: Apply Character Attributes</vt:lpstr>
      <vt:lpstr>Step-by-Step: Apply Character Attributes</vt:lpstr>
      <vt:lpstr>Step-by-Step: Apply Character Attributes</vt:lpstr>
      <vt:lpstr>Step-by-Step: Apply Character Attributes</vt:lpstr>
      <vt:lpstr>Step-by-Step: Apply Character Attributes</vt:lpstr>
      <vt:lpstr>Step-by-Step: Apply Character Attributes</vt:lpstr>
      <vt:lpstr>Changing Case</vt:lpstr>
      <vt:lpstr>Step-by-Step: Change Case</vt:lpstr>
      <vt:lpstr>Step-by-Step: Change Case</vt:lpstr>
      <vt:lpstr>Highlighting Text</vt:lpstr>
      <vt:lpstr>Step-by-Step: Highlight Text</vt:lpstr>
      <vt:lpstr>Step-by-Step: Highlight Text</vt:lpstr>
      <vt:lpstr>Step-by-Step: Highlight Text</vt:lpstr>
      <vt:lpstr>Using the Format Painter</vt:lpstr>
      <vt:lpstr>Using the Format Painter</vt:lpstr>
      <vt:lpstr>Step-by-Step: Use the Format Painter</vt:lpstr>
      <vt:lpstr>Step-by-Step: Use the Format Painter</vt:lpstr>
      <vt:lpstr>Step-by-Step: Use the Format Painter</vt:lpstr>
      <vt:lpstr>Formatting with Styles</vt:lpstr>
      <vt:lpstr>Formatting with Styles</vt:lpstr>
      <vt:lpstr>Applying Styles</vt:lpstr>
      <vt:lpstr>Step-by-Step: Apply a Style</vt:lpstr>
      <vt:lpstr>Step-by-Step: Apply a Style</vt:lpstr>
      <vt:lpstr>Step-by-Step: Apply a Style</vt:lpstr>
      <vt:lpstr>Modifying Styles</vt:lpstr>
      <vt:lpstr>Modifying Styles</vt:lpstr>
      <vt:lpstr>Modifying Styles</vt:lpstr>
      <vt:lpstr>Step-by-Step: Modify Styles</vt:lpstr>
      <vt:lpstr>Step-by-Step: Modify Styles</vt:lpstr>
      <vt:lpstr>Step-by-Step: Modify Styles</vt:lpstr>
      <vt:lpstr>Step-by-Step: Modify Styles</vt:lpstr>
      <vt:lpstr>Removing Text Formatting</vt:lpstr>
      <vt:lpstr>Using the Clear Formatting Button</vt:lpstr>
      <vt:lpstr>Step-by-Step: Use the Clear Formatting Button</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228</cp:revision>
  <dcterms:created xsi:type="dcterms:W3CDTF">2011-08-08T12:10:51Z</dcterms:created>
  <dcterms:modified xsi:type="dcterms:W3CDTF">2011-08-17T02:19:07Z</dcterms:modified>
</cp:coreProperties>
</file>